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79" r:id="rId5"/>
    <p:sldId id="278" r:id="rId6"/>
    <p:sldId id="259" r:id="rId7"/>
    <p:sldId id="280" r:id="rId8"/>
    <p:sldId id="258" r:id="rId9"/>
    <p:sldId id="269" r:id="rId10"/>
    <p:sldId id="263" r:id="rId11"/>
    <p:sldId id="264" r:id="rId12"/>
    <p:sldId id="267" r:id="rId13"/>
    <p:sldId id="265" r:id="rId14"/>
    <p:sldId id="266" r:id="rId15"/>
    <p:sldId id="281" r:id="rId16"/>
    <p:sldId id="271" r:id="rId17"/>
    <p:sldId id="270" r:id="rId18"/>
    <p:sldId id="282" r:id="rId19"/>
    <p:sldId id="283" r:id="rId20"/>
    <p:sldId id="268" r:id="rId21"/>
    <p:sldId id="272" r:id="rId22"/>
    <p:sldId id="284" r:id="rId23"/>
    <p:sldId id="276" r:id="rId24"/>
    <p:sldId id="275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2F50"/>
    <a:srgbClr val="7C8CA3"/>
    <a:srgbClr val="D8A935"/>
    <a:srgbClr val="F2F2F2"/>
    <a:srgbClr val="F1F1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2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EDA1C6-3887-CD18-C3CF-B3CE3B06B4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4BD5650-30F3-1837-91CD-2115741C9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8E77AE-F7EA-65B3-EB72-7D34257E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51384-C9CA-4154-AFE8-1B8B4FA76C41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DD80D3-FEEB-BD93-0B03-42AA2B90E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C9B472-3EEC-1B7A-A52B-29DD2FB29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4FE3-70A9-4EAC-9FC0-9CA60CB1D4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3307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E3D896-7916-C176-3D57-56D0E3DAB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B9F48AB-6561-D6D5-0CBF-8089732E5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EC8C55-3F58-9EBB-AB08-3A8CC24EE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51384-C9CA-4154-AFE8-1B8B4FA76C41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F6367FC-0DA9-3CBB-74C1-F9FFD270F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B34031-0FDA-34A3-48BD-57A90E97B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4FE3-70A9-4EAC-9FC0-9CA60CB1D4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0711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934925F-296B-1D13-ABE6-A30290BFDA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AB2E3D2-75C9-9EB1-E668-38E8AE9875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49C41B-966C-FF7E-E782-771955587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51384-C9CA-4154-AFE8-1B8B4FA76C41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27E644-7381-0AF3-CB36-CBCC3BA5E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5138FF-0D8A-9DCD-DE6C-749AFF59D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4FE3-70A9-4EAC-9FC0-9CA60CB1D4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8102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E83EAB-B1DA-240F-B47B-1C9DDD082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6EDB95-F196-4D12-A88D-0479EFF84C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00E1051-EDF0-A232-DA04-479F98DA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51384-C9CA-4154-AFE8-1B8B4FA76C41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7C5E4E-1DFF-3085-935A-A2544B6D2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C7AFAE-D320-CEDD-EC70-89779ABC9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4FE3-70A9-4EAC-9FC0-9CA60CB1D4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2886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A57797-B972-C0B9-150E-2361E551B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4F6D03C-1292-84C7-3A63-9D718235E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E5B0F5-6299-783D-8683-2FF11399D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51384-C9CA-4154-AFE8-1B8B4FA76C41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2C9386-8573-958F-A2AD-EFE9C5479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3C2E2F-ED73-8283-76C3-A83E6C472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4FE3-70A9-4EAC-9FC0-9CA60CB1D4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1452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4F0888-A4BA-18A1-E360-3BC65C100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655B43-9613-1F56-8495-AB4E7F51FF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7A10710-8574-84E5-EE20-6E3A4F6164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BEDC233-60AC-3ADC-C0F9-A54A11D78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51384-C9CA-4154-AFE8-1B8B4FA76C41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633A795-D60F-DE10-C75F-CBE5A1A68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87CFD05-9A36-4E01-A506-BA0D494CB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4FE3-70A9-4EAC-9FC0-9CA60CB1D4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9474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530576-2F29-DC7F-617F-E9AE24F00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8AE65A5-EBF2-17AF-0187-0FAE8C3D60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438C0F8-DB70-9F2A-AA25-A11FD5ED6C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20410FE-2B8D-F269-83FE-3ACFAFD0F7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A52381D-E45C-C87B-9B2E-13CA25C4FE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72BA7E7-7EB6-9396-9E9A-1E33779BF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51384-C9CA-4154-AFE8-1B8B4FA76C41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7AC8344-EAC0-AAF8-1A3D-2522EC6BE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24ED13F-EDFD-4C02-6587-7003C4148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4FE3-70A9-4EAC-9FC0-9CA60CB1D4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6261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CE720E-6461-EE84-47C7-A8CA61000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DBEE84-DBFB-502F-66AA-8D2E42BCB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51384-C9CA-4154-AFE8-1B8B4FA76C41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B4F1E91-CCA1-4D78-0C4E-E30ACC20E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3ABAB43-5B28-FDFB-2A00-CFF2BFCB2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4FE3-70A9-4EAC-9FC0-9CA60CB1D4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7825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E8D4A66-BDBA-6516-185D-F1254BD9E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51384-C9CA-4154-AFE8-1B8B4FA76C41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5AAABB9-9D24-5440-513E-693EAC9E3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CE2511-2C4A-941E-AE02-2EC599A1A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4FE3-70A9-4EAC-9FC0-9CA60CB1D4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0116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07914A-8A6B-BFD5-2709-FAD248596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5C41A3-38AF-BDD3-BE66-CB56EAB2D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C71B1FA-D68D-A7DF-5796-25DAC1C7A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91BA992-A434-502E-1C10-3FFD608A4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51384-C9CA-4154-AFE8-1B8B4FA76C41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4B6D836-F539-5773-B9EF-749C8D3D7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C3C6788-B031-BD19-5E2E-FF966E987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4FE3-70A9-4EAC-9FC0-9CA60CB1D4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2377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FCE345-CFFC-CE4A-C7AB-7C14A185B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34FDD10-24E8-0C3D-86EC-0E45B2B02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C130C1E-09D6-CF35-C531-1CEEEAD0D8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C000B3A-0C46-7461-AB06-318500DA6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51384-C9CA-4154-AFE8-1B8B4FA76C41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972C0B2-F3F8-BCF9-0BB9-680660156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49E8802-A026-2671-9572-C591C266E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E4FE3-70A9-4EAC-9FC0-9CA60CB1D4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4365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119B45B-3C89-EB0A-8873-971BAF3BB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B4B8236-8977-9038-3DBA-AD8994409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ECB932-F551-3FBF-8A8F-C3E113E0A0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51384-C9CA-4154-AFE8-1B8B4FA76C41}" type="datetimeFigureOut">
              <a:rPr lang="fr-FR" smtClean="0"/>
              <a:t>30/07/2024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4A8F9E8-8A28-2050-07D6-1F5948BFEE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F7F7503-096B-AAA1-2606-32051B18DC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E4FE3-70A9-4EAC-9FC0-9CA60CB1D4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6606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64.png"/><Relationship Id="rId7" Type="http://schemas.openxmlformats.org/officeDocument/2006/relationships/image" Target="../media/image68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10" Type="http://schemas.openxmlformats.org/officeDocument/2006/relationships/image" Target="../media/image34.jpg"/><Relationship Id="rId4" Type="http://schemas.openxmlformats.org/officeDocument/2006/relationships/image" Target="../media/image65.svg"/><Relationship Id="rId9" Type="http://schemas.openxmlformats.org/officeDocument/2006/relationships/image" Target="../media/image7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7" Type="http://schemas.openxmlformats.org/officeDocument/2006/relationships/image" Target="../media/image75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1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7" Type="http://schemas.openxmlformats.org/officeDocument/2006/relationships/image" Target="../media/image57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1.svg"/><Relationship Id="rId7" Type="http://schemas.openxmlformats.org/officeDocument/2006/relationships/image" Target="../media/image12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97.svg"/><Relationship Id="rId5" Type="http://schemas.openxmlformats.org/officeDocument/2006/relationships/image" Target="../media/image93.svg"/><Relationship Id="rId10" Type="http://schemas.openxmlformats.org/officeDocument/2006/relationships/image" Target="../media/image96.png"/><Relationship Id="rId4" Type="http://schemas.openxmlformats.org/officeDocument/2006/relationships/image" Target="../media/image92.png"/><Relationship Id="rId9" Type="http://schemas.openxmlformats.org/officeDocument/2006/relationships/image" Target="../media/image95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103.png"/><Relationship Id="rId3" Type="http://schemas.microsoft.com/office/2007/relationships/media" Target="../media/media2.MP4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0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2.svg"/><Relationship Id="rId5" Type="http://schemas.microsoft.com/office/2007/relationships/media" Target="../media/media3.MP4"/><Relationship Id="rId10" Type="http://schemas.openxmlformats.org/officeDocument/2006/relationships/image" Target="../media/image11.png"/><Relationship Id="rId4" Type="http://schemas.openxmlformats.org/officeDocument/2006/relationships/video" Target="../media/media2.MP4"/><Relationship Id="rId9" Type="http://schemas.openxmlformats.org/officeDocument/2006/relationships/image" Target="../media/image95.svg"/><Relationship Id="rId14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svg"/><Relationship Id="rId7" Type="http://schemas.openxmlformats.org/officeDocument/2006/relationships/image" Target="../media/image1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6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Relationship Id="rId14" Type="http://schemas.openxmlformats.org/officeDocument/2006/relationships/image" Target="../media/image5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2.svg"/><Relationship Id="rId7" Type="http://schemas.openxmlformats.org/officeDocument/2006/relationships/image" Target="../media/image57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habits, chaussures, personne, mur&#10;&#10;Description générée automatiquement">
            <a:extLst>
              <a:ext uri="{FF2B5EF4-FFF2-40B4-BE49-F238E27FC236}">
                <a16:creationId xmlns:a16="http://schemas.microsoft.com/office/drawing/2014/main" id="{C606E7D5-49E8-414F-09D3-824620404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2691" cy="6876197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80D814B4-D539-BFE6-B3F8-18D45EB62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27679"/>
            <a:ext cx="5754255" cy="621607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7D58C429-67A4-6A2F-E170-AB055F5613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1138" y="2685755"/>
            <a:ext cx="5001596" cy="853931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B12EED33-C67E-BD72-A388-39102622AB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5911" y="3833312"/>
            <a:ext cx="4812051" cy="118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375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 43" descr="Une image contenant habits, personne, chaussures, homme&#10;&#10;Description générée automatiquement">
            <a:extLst>
              <a:ext uri="{FF2B5EF4-FFF2-40B4-BE49-F238E27FC236}">
                <a16:creationId xmlns:a16="http://schemas.microsoft.com/office/drawing/2014/main" id="{104FA136-CBEB-FA04-6E4E-E0CF4469C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9" y="0"/>
            <a:ext cx="3182140" cy="68580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07D91318-778D-DDC5-AC0D-6A1641F0F2E9}"/>
              </a:ext>
            </a:extLst>
          </p:cNvPr>
          <p:cNvSpPr/>
          <p:nvPr/>
        </p:nvSpPr>
        <p:spPr>
          <a:xfrm>
            <a:off x="2580904" y="291211"/>
            <a:ext cx="1057842" cy="6133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689FBA9-FF7E-E6D7-3348-8F942B64C264}"/>
              </a:ext>
            </a:extLst>
          </p:cNvPr>
          <p:cNvSpPr txBox="1"/>
          <p:nvPr/>
        </p:nvSpPr>
        <p:spPr>
          <a:xfrm>
            <a:off x="2842039" y="1148901"/>
            <a:ext cx="536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0" u="none" strike="noStrike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Essentiels</a:t>
            </a:r>
            <a:r>
              <a:rPr lang="fr-FR" sz="3200" b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sz="3200" b="1" i="0" u="none" strike="noStrike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Business club</a:t>
            </a: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578D8AD2-AFA9-7C8F-57B1-365F64A67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60322" y="1849053"/>
            <a:ext cx="992726" cy="8137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A80010C-D8DF-CBD5-985B-479EC3529165}"/>
              </a:ext>
            </a:extLst>
          </p:cNvPr>
          <p:cNvSpPr txBox="1"/>
          <p:nvPr/>
        </p:nvSpPr>
        <p:spPr>
          <a:xfrm>
            <a:off x="2842039" y="488404"/>
            <a:ext cx="23198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Rencontres mensuelles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FFB16E4-6F8E-902B-7C75-20490CD630A2}"/>
              </a:ext>
            </a:extLst>
          </p:cNvPr>
          <p:cNvSpPr/>
          <p:nvPr/>
        </p:nvSpPr>
        <p:spPr>
          <a:xfrm>
            <a:off x="2981168" y="2327032"/>
            <a:ext cx="132605" cy="132605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54CE6A6-5899-60AA-07BA-5306999CB55E}"/>
              </a:ext>
            </a:extLst>
          </p:cNvPr>
          <p:cNvSpPr txBox="1"/>
          <p:nvPr/>
        </p:nvSpPr>
        <p:spPr>
          <a:xfrm>
            <a:off x="3090764" y="2240538"/>
            <a:ext cx="5564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 à 2 Rdv mensuel d'une durée de 2h – 2h30 et suivi d’un moment de convivialité et de partage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C637623-8D8F-832D-10C3-52FBC1A1AFB6}"/>
              </a:ext>
            </a:extLst>
          </p:cNvPr>
          <p:cNvSpPr/>
          <p:nvPr/>
        </p:nvSpPr>
        <p:spPr>
          <a:xfrm>
            <a:off x="2981168" y="3696454"/>
            <a:ext cx="132605" cy="132605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401A3CB-8031-F4E9-D3BA-375F8EDF6C10}"/>
              </a:ext>
            </a:extLst>
          </p:cNvPr>
          <p:cNvSpPr txBox="1"/>
          <p:nvPr/>
        </p:nvSpPr>
        <p:spPr>
          <a:xfrm>
            <a:off x="3109824" y="3599047"/>
            <a:ext cx="559474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Objectifs principaux des Teams Business : </a:t>
            </a:r>
          </a:p>
          <a:p>
            <a:r>
              <a:rPr lang="fr-FR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Mieux se connaitre pour mieux se recommander, développer son réseau et booster son CA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58E9E0B-026D-8A91-82FF-9A74221B3CC4}"/>
              </a:ext>
            </a:extLst>
          </p:cNvPr>
          <p:cNvSpPr txBox="1"/>
          <p:nvPr/>
        </p:nvSpPr>
        <p:spPr>
          <a:xfrm>
            <a:off x="3109824" y="4649791"/>
            <a:ext cx="55418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Objectifs principaux des branches spécifiques : </a:t>
            </a:r>
            <a:r>
              <a:rPr lang="fr-FR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Travailler en Co-développement, développer son réseau de partenaires au sein de son secteur d'activité, échanger sur des thématiques métier, développer son activité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61864F5-7A84-00A6-2B0C-36C126DFAEAC}"/>
              </a:ext>
            </a:extLst>
          </p:cNvPr>
          <p:cNvSpPr/>
          <p:nvPr/>
        </p:nvSpPr>
        <p:spPr>
          <a:xfrm>
            <a:off x="3024461" y="4746602"/>
            <a:ext cx="132605" cy="132605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pic>
        <p:nvPicPr>
          <p:cNvPr id="29" name="Image 28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4EF20490-C3C4-9687-C396-D2664D226E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610" y="1291285"/>
            <a:ext cx="2779083" cy="862769"/>
          </a:xfrm>
          <a:prstGeom prst="rect">
            <a:avLst/>
          </a:prstGeom>
        </p:spPr>
      </p:pic>
      <p:pic>
        <p:nvPicPr>
          <p:cNvPr id="31" name="Image 30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CCB1E7FF-C6DC-8074-DCBC-EE49758B88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207" y="2268525"/>
            <a:ext cx="2458647" cy="910216"/>
          </a:xfrm>
          <a:prstGeom prst="rect">
            <a:avLst/>
          </a:prstGeom>
        </p:spPr>
      </p:pic>
      <p:pic>
        <p:nvPicPr>
          <p:cNvPr id="33" name="Image 32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8E0FB1D9-7469-6115-648C-176248245D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711" y="3316901"/>
            <a:ext cx="2779085" cy="862770"/>
          </a:xfrm>
          <a:prstGeom prst="rect">
            <a:avLst/>
          </a:prstGeom>
        </p:spPr>
      </p:pic>
      <p:pic>
        <p:nvPicPr>
          <p:cNvPr id="35" name="Image 34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B177A058-DCB9-CCA4-50BB-4F7C9B5ECC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609" y="212149"/>
            <a:ext cx="2779083" cy="964665"/>
          </a:xfrm>
          <a:prstGeom prst="rect">
            <a:avLst/>
          </a:prstGeom>
        </p:spPr>
      </p:pic>
      <p:pic>
        <p:nvPicPr>
          <p:cNvPr id="39" name="Image 38" descr="Une image contenant texte, Police, Graphique, typographie&#10;&#10;Description générée automatiquement">
            <a:extLst>
              <a:ext uri="{FF2B5EF4-FFF2-40B4-BE49-F238E27FC236}">
                <a16:creationId xmlns:a16="http://schemas.microsoft.com/office/drawing/2014/main" id="{A740928C-90E2-A589-63B4-178CAB7E6C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711" y="4432784"/>
            <a:ext cx="2884795" cy="895588"/>
          </a:xfrm>
          <a:prstGeom prst="rect">
            <a:avLst/>
          </a:prstGeom>
        </p:spPr>
      </p:pic>
      <p:pic>
        <p:nvPicPr>
          <p:cNvPr id="41" name="Image 40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32BB7A9B-C16C-5313-0C18-C2777C1F45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248" y="5460264"/>
            <a:ext cx="2900873" cy="900579"/>
          </a:xfrm>
          <a:prstGeom prst="rect">
            <a:avLst/>
          </a:prstGeom>
        </p:spPr>
      </p:pic>
      <p:sp>
        <p:nvSpPr>
          <p:cNvPr id="46" name="Ellipse 45">
            <a:extLst>
              <a:ext uri="{FF2B5EF4-FFF2-40B4-BE49-F238E27FC236}">
                <a16:creationId xmlns:a16="http://schemas.microsoft.com/office/drawing/2014/main" id="{FC700D9A-2A00-4E4C-0B5B-0F949E8C9990}"/>
              </a:ext>
            </a:extLst>
          </p:cNvPr>
          <p:cNvSpPr/>
          <p:nvPr/>
        </p:nvSpPr>
        <p:spPr>
          <a:xfrm>
            <a:off x="2981168" y="3161546"/>
            <a:ext cx="132605" cy="132605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52C86F21-694C-F7C1-F483-C7F5FA98E6A2}"/>
              </a:ext>
            </a:extLst>
          </p:cNvPr>
          <p:cNvSpPr txBox="1"/>
          <p:nvPr/>
        </p:nvSpPr>
        <p:spPr>
          <a:xfrm>
            <a:off x="3139707" y="3040745"/>
            <a:ext cx="5564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 équipes composées d'une vingtaine d'adhérents</a:t>
            </a:r>
          </a:p>
        </p:txBody>
      </p:sp>
    </p:spTree>
    <p:extLst>
      <p:ext uri="{BB962C8B-B14F-4D97-AF65-F5344CB8AC3E}">
        <p14:creationId xmlns:p14="http://schemas.microsoft.com/office/powerpoint/2010/main" val="2609584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53C98-B791-1EB5-4922-E94D35DB9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A8687951-5792-A7FA-1B6B-9FC18794D70B}"/>
              </a:ext>
            </a:extLst>
          </p:cNvPr>
          <p:cNvSpPr/>
          <p:nvPr/>
        </p:nvSpPr>
        <p:spPr>
          <a:xfrm>
            <a:off x="5470595" y="1625089"/>
            <a:ext cx="3418222" cy="3418222"/>
          </a:xfrm>
          <a:prstGeom prst="ellipse">
            <a:avLst/>
          </a:prstGeom>
          <a:solidFill>
            <a:srgbClr val="F1F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Rendez-vous individuel </a:t>
            </a:r>
          </a:p>
          <a:p>
            <a:pPr algn="ctr"/>
            <a:endParaRPr lang="fr-FR" sz="2400" dirty="0">
              <a:solidFill>
                <a:srgbClr val="1C2F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fr-FR" sz="2400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Sur un temps choisi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0571048-4842-7B6A-0C1D-F922ADB4997D}"/>
              </a:ext>
            </a:extLst>
          </p:cNvPr>
          <p:cNvSpPr txBox="1"/>
          <p:nvPr/>
        </p:nvSpPr>
        <p:spPr>
          <a:xfrm>
            <a:off x="758403" y="1347305"/>
            <a:ext cx="3692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rtl="0"/>
            <a:r>
              <a:rPr lang="fr-FR" sz="3200" b="1" i="0" u="none" strike="noStrike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Face à Face</a:t>
            </a: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D52C68D7-88C5-D0FA-C2F7-80494206A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686" y="1981073"/>
            <a:ext cx="992726" cy="8137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B7E5776-014A-CC0E-F5FD-B198352B4188}"/>
              </a:ext>
            </a:extLst>
          </p:cNvPr>
          <p:cNvSpPr txBox="1"/>
          <p:nvPr/>
        </p:nvSpPr>
        <p:spPr>
          <a:xfrm>
            <a:off x="758403" y="291211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Rencontres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9C009E5-2E26-AB3F-A76A-8C0D2A8A02BA}"/>
              </a:ext>
            </a:extLst>
          </p:cNvPr>
          <p:cNvSpPr/>
          <p:nvPr/>
        </p:nvSpPr>
        <p:spPr>
          <a:xfrm>
            <a:off x="876686" y="2915001"/>
            <a:ext cx="132605" cy="132605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282F7ED-4614-39D4-C4F8-D0BA7B7C99A0}"/>
              </a:ext>
            </a:extLst>
          </p:cNvPr>
          <p:cNvSpPr txBox="1"/>
          <p:nvPr/>
        </p:nvSpPr>
        <p:spPr>
          <a:xfrm>
            <a:off x="781421" y="2326255"/>
            <a:ext cx="1806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Fréquence :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2A334F2-A831-807F-92D0-B2090E9FFCE6}"/>
              </a:ext>
            </a:extLst>
          </p:cNvPr>
          <p:cNvSpPr txBox="1"/>
          <p:nvPr/>
        </p:nvSpPr>
        <p:spPr>
          <a:xfrm>
            <a:off x="1007128" y="2787920"/>
            <a:ext cx="3307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 face à face par mois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FD8EFF5-5289-C1FE-3EC9-0FB71E69D36F}"/>
              </a:ext>
            </a:extLst>
          </p:cNvPr>
          <p:cNvSpPr txBox="1"/>
          <p:nvPr/>
        </p:nvSpPr>
        <p:spPr>
          <a:xfrm>
            <a:off x="820990" y="3318997"/>
            <a:ext cx="1596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Objectifs :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52F0AD0-8D17-F4EE-6DC5-E80004C5C54F}"/>
              </a:ext>
            </a:extLst>
          </p:cNvPr>
          <p:cNvSpPr/>
          <p:nvPr/>
        </p:nvSpPr>
        <p:spPr>
          <a:xfrm>
            <a:off x="899696" y="3947292"/>
            <a:ext cx="132605" cy="132605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E4115DB-48F2-6B75-60C1-12DDF94BFD3A}"/>
              </a:ext>
            </a:extLst>
          </p:cNvPr>
          <p:cNvSpPr txBox="1"/>
          <p:nvPr/>
        </p:nvSpPr>
        <p:spPr>
          <a:xfrm>
            <a:off x="1030138" y="3828928"/>
            <a:ext cx="3507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Prendre le temps d’échanger lors d’un rendez-vous individuel avec un de ses co-équipiers.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8AE07B4-5C43-7633-296A-09FB2CAADA4E}"/>
              </a:ext>
            </a:extLst>
          </p:cNvPr>
          <p:cNvSpPr txBox="1"/>
          <p:nvPr/>
        </p:nvSpPr>
        <p:spPr>
          <a:xfrm>
            <a:off x="1042356" y="4850630"/>
            <a:ext cx="4081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S’imprégner et s’immerger dans l’univers de l’autre pour mieux se connaître et mieux se  recommander.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04EF471-27E8-B459-EA53-7937A23BAF9F}"/>
              </a:ext>
            </a:extLst>
          </p:cNvPr>
          <p:cNvSpPr/>
          <p:nvPr/>
        </p:nvSpPr>
        <p:spPr>
          <a:xfrm>
            <a:off x="897532" y="4955833"/>
            <a:ext cx="132605" cy="132605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pic>
        <p:nvPicPr>
          <p:cNvPr id="3" name="Image 2" descr="Une image contenant Visage humain, personne, habits, sourire&#10;&#10;Description générée automatiquement">
            <a:extLst>
              <a:ext uri="{FF2B5EF4-FFF2-40B4-BE49-F238E27FC236}">
                <a16:creationId xmlns:a16="http://schemas.microsoft.com/office/drawing/2014/main" id="{6EB4171E-2A8F-2599-A168-98C3FD26D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42" y="0"/>
            <a:ext cx="4223657" cy="497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56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A9182510-9DBF-CA63-25B8-AD2C47496A61}"/>
              </a:ext>
            </a:extLst>
          </p:cNvPr>
          <p:cNvSpPr txBox="1"/>
          <p:nvPr/>
        </p:nvSpPr>
        <p:spPr>
          <a:xfrm>
            <a:off x="761525" y="1460257"/>
            <a:ext cx="3614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rtl="0"/>
            <a:r>
              <a:rPr lang="fr-FR" sz="2000" b="1" i="0" u="none" strike="noStrike" dirty="0">
                <a:solidFill>
                  <a:srgbClr val="7C8CA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Team Business</a:t>
            </a: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061FC6F8-967A-3101-562A-38D8EEC5C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6074" y="1926295"/>
            <a:ext cx="992726" cy="8137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D06074A-148C-AB2D-0618-79A58D3D239A}"/>
              </a:ext>
            </a:extLst>
          </p:cNvPr>
          <p:cNvSpPr txBox="1"/>
          <p:nvPr/>
        </p:nvSpPr>
        <p:spPr>
          <a:xfrm>
            <a:off x="985638" y="2103052"/>
            <a:ext cx="3066281" cy="2913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fr-FR" sz="1300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Accueil des nouveaux, annonces des départs et renouvellements</a:t>
            </a:r>
            <a:endParaRPr lang="fr-FR" sz="1000" i="1" dirty="0">
              <a:solidFill>
                <a:srgbClr val="1C2F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spcAft>
                <a:spcPts val="800"/>
              </a:spcAft>
            </a:pPr>
            <a:r>
              <a:rPr lang="fr-FR" sz="1300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Tour de table </a:t>
            </a:r>
          </a:p>
          <a:p>
            <a:pPr>
              <a:spcAft>
                <a:spcPts val="800"/>
              </a:spcAft>
            </a:pPr>
            <a:r>
              <a:rPr lang="fr-FR" sz="1300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Infos Réseau</a:t>
            </a:r>
            <a:endParaRPr lang="fr-FR" sz="1000" i="1" dirty="0">
              <a:solidFill>
                <a:srgbClr val="1C2F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spcAft>
                <a:spcPts val="800"/>
              </a:spcAft>
            </a:pPr>
            <a:r>
              <a:rPr lang="fr-FR" sz="1300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Face à Face</a:t>
            </a:r>
            <a:endParaRPr lang="fr-FR" sz="1000" i="1" dirty="0">
              <a:solidFill>
                <a:srgbClr val="1C2F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spcAft>
                <a:spcPts val="800"/>
              </a:spcAft>
            </a:pPr>
            <a:r>
              <a:rPr lang="fr-FR" sz="1300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Zoom Sur…</a:t>
            </a:r>
            <a:endParaRPr lang="fr-FR" sz="1000" i="1" dirty="0">
              <a:solidFill>
                <a:srgbClr val="1C2F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spcAft>
                <a:spcPts val="800"/>
              </a:spcAft>
            </a:pPr>
            <a:r>
              <a:rPr lang="fr-FR" sz="1300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Pitch </a:t>
            </a:r>
            <a:r>
              <a:rPr lang="fr-FR" sz="1300" dirty="0" err="1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élévator</a:t>
            </a:r>
            <a:endParaRPr lang="fr-FR" sz="1000" i="1" dirty="0">
              <a:solidFill>
                <a:srgbClr val="1C2F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spcAft>
                <a:spcPts val="800"/>
              </a:spcAft>
            </a:pPr>
            <a:r>
              <a:rPr lang="fr-FR" sz="1300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Point recos </a:t>
            </a:r>
            <a:endParaRPr lang="fr-FR" sz="1000" i="1" dirty="0">
              <a:solidFill>
                <a:srgbClr val="1C2F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spcAft>
                <a:spcPts val="800"/>
              </a:spcAft>
            </a:pPr>
            <a:r>
              <a:rPr lang="fr-FR" sz="1300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Echanges sur le Thème du mois</a:t>
            </a:r>
            <a:endParaRPr lang="fr-FR" sz="1000" i="1" dirty="0">
              <a:solidFill>
                <a:srgbClr val="1C2F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spcAft>
                <a:spcPts val="800"/>
              </a:spcAft>
            </a:pPr>
            <a:r>
              <a:rPr lang="fr-FR" sz="1300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Défi du </a:t>
            </a:r>
            <a:r>
              <a:rPr lang="fr-FR" sz="1300" dirty="0" err="1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capi</a:t>
            </a:r>
            <a:r>
              <a:rPr lang="fr-FR" sz="1300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ou libre échange</a:t>
            </a:r>
            <a:endParaRPr lang="fr-FR" sz="1000" i="1" dirty="0">
              <a:solidFill>
                <a:srgbClr val="1C2F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174C308-9034-2E43-7A51-3F73D04331D1}"/>
              </a:ext>
            </a:extLst>
          </p:cNvPr>
          <p:cNvSpPr/>
          <p:nvPr/>
        </p:nvSpPr>
        <p:spPr>
          <a:xfrm>
            <a:off x="874182" y="2204135"/>
            <a:ext cx="81372" cy="81372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FA2B0FE-C650-1978-9BF0-02C7E7D2B4EA}"/>
              </a:ext>
            </a:extLst>
          </p:cNvPr>
          <p:cNvSpPr/>
          <p:nvPr/>
        </p:nvSpPr>
        <p:spPr>
          <a:xfrm>
            <a:off x="874182" y="3016668"/>
            <a:ext cx="81372" cy="81372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E1B89BBC-432C-4D64-4198-01A4F14A7051}"/>
              </a:ext>
            </a:extLst>
          </p:cNvPr>
          <p:cNvSpPr/>
          <p:nvPr/>
        </p:nvSpPr>
        <p:spPr>
          <a:xfrm>
            <a:off x="874182" y="3310799"/>
            <a:ext cx="81372" cy="81372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5FA2CE6-5BB8-FAC1-9ACC-901276A81AB3}"/>
              </a:ext>
            </a:extLst>
          </p:cNvPr>
          <p:cNvSpPr/>
          <p:nvPr/>
        </p:nvSpPr>
        <p:spPr>
          <a:xfrm>
            <a:off x="874182" y="3615931"/>
            <a:ext cx="81372" cy="81372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46609AA-C4A5-1BA7-8C78-D4770644DD1C}"/>
              </a:ext>
            </a:extLst>
          </p:cNvPr>
          <p:cNvSpPr/>
          <p:nvPr/>
        </p:nvSpPr>
        <p:spPr>
          <a:xfrm>
            <a:off x="887767" y="3916466"/>
            <a:ext cx="81372" cy="81372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0CA5B640-C75C-24DC-ED76-DFFAAC6CC085}"/>
              </a:ext>
            </a:extLst>
          </p:cNvPr>
          <p:cNvSpPr/>
          <p:nvPr/>
        </p:nvSpPr>
        <p:spPr>
          <a:xfrm>
            <a:off x="880456" y="4163332"/>
            <a:ext cx="81372" cy="81372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8516D5C-9CAE-AAEA-96A5-351564170F80}"/>
              </a:ext>
            </a:extLst>
          </p:cNvPr>
          <p:cNvSpPr/>
          <p:nvPr/>
        </p:nvSpPr>
        <p:spPr>
          <a:xfrm>
            <a:off x="881828" y="4496828"/>
            <a:ext cx="81372" cy="81372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1356DC1A-7215-CEBB-7926-8362DDB96DCA}"/>
              </a:ext>
            </a:extLst>
          </p:cNvPr>
          <p:cNvSpPr/>
          <p:nvPr/>
        </p:nvSpPr>
        <p:spPr>
          <a:xfrm>
            <a:off x="889224" y="4809649"/>
            <a:ext cx="81372" cy="81372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4E79E3F3-DD44-6E6F-02FD-1A4C51360475}"/>
              </a:ext>
            </a:extLst>
          </p:cNvPr>
          <p:cNvSpPr/>
          <p:nvPr/>
        </p:nvSpPr>
        <p:spPr>
          <a:xfrm>
            <a:off x="874182" y="2679788"/>
            <a:ext cx="81372" cy="81372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BC276DE-90D2-AFB8-31C8-06F6DC9336EA}"/>
              </a:ext>
            </a:extLst>
          </p:cNvPr>
          <p:cNvSpPr txBox="1"/>
          <p:nvPr/>
        </p:nvSpPr>
        <p:spPr>
          <a:xfrm>
            <a:off x="4528742" y="1489953"/>
            <a:ext cx="3614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rtl="0"/>
            <a:r>
              <a:rPr lang="fr-FR" sz="2000" b="1" i="0" u="none" strike="noStrike" dirty="0">
                <a:solidFill>
                  <a:srgbClr val="7C8CA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Branches Spécifiques</a:t>
            </a: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0DB8948E-0DE7-2575-C673-C4D604764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56941" y="1906851"/>
            <a:ext cx="992726" cy="8137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8437150-9D0F-4844-5631-89090C0C705B}"/>
              </a:ext>
            </a:extLst>
          </p:cNvPr>
          <p:cNvSpPr txBox="1"/>
          <p:nvPr/>
        </p:nvSpPr>
        <p:spPr>
          <a:xfrm>
            <a:off x="4789545" y="2103052"/>
            <a:ext cx="3207825" cy="2749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fr-FR" sz="1400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Accueil des nouveaux, annonces des départs et renouvellements</a:t>
            </a:r>
            <a:endParaRPr lang="fr-FR" sz="1000" i="1" dirty="0">
              <a:solidFill>
                <a:srgbClr val="1C2F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spcAft>
                <a:spcPts val="800"/>
              </a:spcAft>
            </a:pPr>
            <a:r>
              <a:rPr lang="fr-FR" sz="1400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Tour de table </a:t>
            </a:r>
          </a:p>
          <a:p>
            <a:pPr>
              <a:spcAft>
                <a:spcPts val="800"/>
              </a:spcAft>
            </a:pPr>
            <a:r>
              <a:rPr lang="fr-FR" sz="1400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Infos Réseau</a:t>
            </a:r>
            <a:endParaRPr lang="fr-FR" sz="1000" i="1" dirty="0">
              <a:solidFill>
                <a:srgbClr val="1C2F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spcAft>
                <a:spcPts val="800"/>
              </a:spcAft>
            </a:pPr>
            <a:r>
              <a:rPr lang="fr-FR" sz="1400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Face à Face</a:t>
            </a:r>
            <a:endParaRPr lang="fr-FR" sz="1000" i="1" dirty="0">
              <a:solidFill>
                <a:srgbClr val="1C2F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spcAft>
                <a:spcPts val="800"/>
              </a:spcAft>
            </a:pPr>
            <a:r>
              <a:rPr lang="fr-FR" sz="1400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Infos et actus métiers</a:t>
            </a:r>
            <a:endParaRPr lang="fr-FR" sz="1000" i="1" dirty="0">
              <a:solidFill>
                <a:srgbClr val="1C2F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spcAft>
                <a:spcPts val="800"/>
              </a:spcAft>
            </a:pPr>
            <a:r>
              <a:rPr lang="fr-FR" sz="1400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Travail sur le Fil rouge</a:t>
            </a:r>
            <a:endParaRPr lang="fr-FR" sz="1000" i="1" dirty="0">
              <a:solidFill>
                <a:srgbClr val="1C2F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spcAft>
                <a:spcPts val="800"/>
              </a:spcAft>
            </a:pPr>
            <a:r>
              <a:rPr lang="fr-FR" sz="1400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Point recos</a:t>
            </a:r>
            <a:endParaRPr lang="fr-FR" sz="1000" i="1" dirty="0">
              <a:solidFill>
                <a:srgbClr val="1C2F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spcAft>
                <a:spcPts val="800"/>
              </a:spcAft>
            </a:pPr>
            <a:r>
              <a:rPr lang="fr-FR" sz="1400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Echanges sur le Thème du mois</a:t>
            </a:r>
            <a:endParaRPr lang="fr-FR" sz="1000" i="1" dirty="0">
              <a:solidFill>
                <a:srgbClr val="1C2F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A0E5B68A-31F4-EF52-9FA6-0E94D369C1E7}"/>
              </a:ext>
            </a:extLst>
          </p:cNvPr>
          <p:cNvSpPr/>
          <p:nvPr/>
        </p:nvSpPr>
        <p:spPr>
          <a:xfrm>
            <a:off x="4656941" y="2237386"/>
            <a:ext cx="81372" cy="81372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A37BDFC2-2088-7860-7F4A-3DA6B3467355}"/>
              </a:ext>
            </a:extLst>
          </p:cNvPr>
          <p:cNvSpPr/>
          <p:nvPr/>
        </p:nvSpPr>
        <p:spPr>
          <a:xfrm>
            <a:off x="4659875" y="3069605"/>
            <a:ext cx="81372" cy="81372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1EEBFEC2-565A-6732-F8AF-EC86D38580C5}"/>
              </a:ext>
            </a:extLst>
          </p:cNvPr>
          <p:cNvSpPr/>
          <p:nvPr/>
        </p:nvSpPr>
        <p:spPr>
          <a:xfrm>
            <a:off x="4656941" y="3355583"/>
            <a:ext cx="81372" cy="81372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5512152C-094F-8C72-BD68-B7418C56D98A}"/>
              </a:ext>
            </a:extLst>
          </p:cNvPr>
          <p:cNvSpPr/>
          <p:nvPr/>
        </p:nvSpPr>
        <p:spPr>
          <a:xfrm>
            <a:off x="4650988" y="3697303"/>
            <a:ext cx="81372" cy="81372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8583956E-DF88-95D0-3F62-1F7F9296CE3B}"/>
              </a:ext>
            </a:extLst>
          </p:cNvPr>
          <p:cNvSpPr/>
          <p:nvPr/>
        </p:nvSpPr>
        <p:spPr>
          <a:xfrm>
            <a:off x="4650988" y="4035106"/>
            <a:ext cx="81372" cy="81372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B58B543E-4B74-186A-C458-EC98896FDA0D}"/>
              </a:ext>
            </a:extLst>
          </p:cNvPr>
          <p:cNvSpPr/>
          <p:nvPr/>
        </p:nvSpPr>
        <p:spPr>
          <a:xfrm>
            <a:off x="4661578" y="4353274"/>
            <a:ext cx="81372" cy="81372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65EA8392-5CED-4A4E-8AC8-D926DEAA5863}"/>
              </a:ext>
            </a:extLst>
          </p:cNvPr>
          <p:cNvSpPr/>
          <p:nvPr/>
        </p:nvSpPr>
        <p:spPr>
          <a:xfrm>
            <a:off x="4659875" y="4634102"/>
            <a:ext cx="81372" cy="81372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A63978A3-0C00-6E74-48F1-72584E93C4A0}"/>
              </a:ext>
            </a:extLst>
          </p:cNvPr>
          <p:cNvSpPr/>
          <p:nvPr/>
        </p:nvSpPr>
        <p:spPr>
          <a:xfrm>
            <a:off x="4659875" y="2731802"/>
            <a:ext cx="81372" cy="81372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FCBFC020-5029-27C5-267E-3A1A0B594C90}"/>
              </a:ext>
            </a:extLst>
          </p:cNvPr>
          <p:cNvSpPr txBox="1"/>
          <p:nvPr/>
        </p:nvSpPr>
        <p:spPr>
          <a:xfrm>
            <a:off x="2635393" y="517251"/>
            <a:ext cx="5722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rtl="0"/>
            <a:r>
              <a:rPr lang="fr-FR" sz="2400" b="1" i="0" u="none" strike="noStrike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Ordre du jour type</a:t>
            </a:r>
          </a:p>
        </p:txBody>
      </p:sp>
      <p:pic>
        <p:nvPicPr>
          <p:cNvPr id="78" name="Graphique 77">
            <a:extLst>
              <a:ext uri="{FF2B5EF4-FFF2-40B4-BE49-F238E27FC236}">
                <a16:creationId xmlns:a16="http://schemas.microsoft.com/office/drawing/2014/main" id="{B5ABFCAB-C160-09D7-8A74-4193873212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4062" y="177118"/>
            <a:ext cx="828399" cy="828399"/>
          </a:xfrm>
          <a:prstGeom prst="rect">
            <a:avLst/>
          </a:prstGeom>
        </p:spPr>
      </p:pic>
      <p:pic>
        <p:nvPicPr>
          <p:cNvPr id="79" name="Graphique 78">
            <a:extLst>
              <a:ext uri="{FF2B5EF4-FFF2-40B4-BE49-F238E27FC236}">
                <a16:creationId xmlns:a16="http://schemas.microsoft.com/office/drawing/2014/main" id="{FF093EC9-318B-6A77-660F-5E8DC4671D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53133" y="5458338"/>
            <a:ext cx="1568313" cy="175282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6D68E8C-5A29-1F37-5172-8BFA9BB1B47B}"/>
              </a:ext>
            </a:extLst>
          </p:cNvPr>
          <p:cNvSpPr txBox="1"/>
          <p:nvPr/>
        </p:nvSpPr>
        <p:spPr>
          <a:xfrm>
            <a:off x="8454468" y="1489953"/>
            <a:ext cx="3614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rtl="0"/>
            <a:r>
              <a:rPr lang="fr-FR" sz="2000" b="1" i="0" u="none" strike="noStrike" dirty="0">
                <a:solidFill>
                  <a:srgbClr val="7C8CA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Business </a:t>
            </a:r>
            <a:r>
              <a:rPr lang="fr-FR" sz="2000" b="1" i="0" u="none" strike="noStrike" dirty="0" err="1">
                <a:solidFill>
                  <a:srgbClr val="7C8CA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School</a:t>
            </a:r>
            <a:endParaRPr lang="fr-FR" sz="2000" b="1" i="0" u="none" strike="noStrike" dirty="0">
              <a:solidFill>
                <a:srgbClr val="7C8CA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72E0DDD6-70C1-8870-44DA-3A2A28572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82667" y="1906851"/>
            <a:ext cx="992726" cy="8137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AE3A201-6801-6F7C-4AB7-FE875B00C647}"/>
              </a:ext>
            </a:extLst>
          </p:cNvPr>
          <p:cNvSpPr txBox="1"/>
          <p:nvPr/>
        </p:nvSpPr>
        <p:spPr>
          <a:xfrm>
            <a:off x="8715271" y="2103052"/>
            <a:ext cx="3207825" cy="199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1400" b="0" i="0" dirty="0">
                <a:solidFill>
                  <a:srgbClr val="1C2F50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Tour de table</a:t>
            </a:r>
            <a:br>
              <a:rPr lang="fr-FR" sz="1400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fr-FR" sz="1400" b="0" i="0" dirty="0">
                <a:solidFill>
                  <a:srgbClr val="1C2F50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Retour sur les défis du </a:t>
            </a:r>
            <a:r>
              <a:rPr lang="fr-FR" sz="1400" b="0" i="0" dirty="0" err="1">
                <a:solidFill>
                  <a:srgbClr val="1C2F50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capi</a:t>
            </a:r>
            <a:br>
              <a:rPr lang="fr-FR" sz="1400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fr-FR" sz="1400" b="0" i="0" dirty="0">
                <a:solidFill>
                  <a:srgbClr val="1C2F50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Zoom Sur...</a:t>
            </a:r>
            <a:br>
              <a:rPr lang="fr-FR" sz="1400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fr-FR" sz="1400" b="0" i="0" dirty="0">
                <a:solidFill>
                  <a:srgbClr val="1C2F50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Pitch </a:t>
            </a:r>
            <a:r>
              <a:rPr lang="fr-FR" sz="1400" b="0" i="0" dirty="0" err="1">
                <a:solidFill>
                  <a:srgbClr val="1C2F50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élévator</a:t>
            </a:r>
            <a:br>
              <a:rPr lang="fr-FR" sz="1400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fr-FR" sz="1400" b="0" i="0" dirty="0">
                <a:solidFill>
                  <a:srgbClr val="1C2F50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Point recos</a:t>
            </a:r>
            <a:br>
              <a:rPr lang="fr-FR" sz="1400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fr-FR" sz="1400" b="0" i="0" dirty="0">
                <a:solidFill>
                  <a:srgbClr val="1C2F50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Intervention d'un expert</a:t>
            </a:r>
            <a:endParaRPr lang="fr-FR" sz="1000" i="1" dirty="0">
              <a:solidFill>
                <a:srgbClr val="1C2F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F1B3708-C89B-56B7-09D6-F99263E66D2B}"/>
              </a:ext>
            </a:extLst>
          </p:cNvPr>
          <p:cNvSpPr/>
          <p:nvPr/>
        </p:nvSpPr>
        <p:spPr>
          <a:xfrm>
            <a:off x="8582667" y="2237386"/>
            <a:ext cx="81372" cy="81372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937A47A-D24D-C4F5-6552-BAED45F844CF}"/>
              </a:ext>
            </a:extLst>
          </p:cNvPr>
          <p:cNvSpPr/>
          <p:nvPr/>
        </p:nvSpPr>
        <p:spPr>
          <a:xfrm>
            <a:off x="8585601" y="2923168"/>
            <a:ext cx="81372" cy="81372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A17F56A-8FA3-A662-8240-0710E1FA4799}"/>
              </a:ext>
            </a:extLst>
          </p:cNvPr>
          <p:cNvSpPr/>
          <p:nvPr/>
        </p:nvSpPr>
        <p:spPr>
          <a:xfrm>
            <a:off x="8582667" y="3269549"/>
            <a:ext cx="81372" cy="81372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56A2DC0-9731-578D-9948-7F171A0941FC}"/>
              </a:ext>
            </a:extLst>
          </p:cNvPr>
          <p:cNvSpPr/>
          <p:nvPr/>
        </p:nvSpPr>
        <p:spPr>
          <a:xfrm>
            <a:off x="8576714" y="3587717"/>
            <a:ext cx="81372" cy="81372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539C5CD-687C-CA99-0C1D-B041D9D4A2AF}"/>
              </a:ext>
            </a:extLst>
          </p:cNvPr>
          <p:cNvSpPr/>
          <p:nvPr/>
        </p:nvSpPr>
        <p:spPr>
          <a:xfrm>
            <a:off x="8576714" y="3913837"/>
            <a:ext cx="81372" cy="81372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EB681C2-6C1E-E5DB-4DC2-AC95532B002C}"/>
              </a:ext>
            </a:extLst>
          </p:cNvPr>
          <p:cNvSpPr/>
          <p:nvPr/>
        </p:nvSpPr>
        <p:spPr>
          <a:xfrm>
            <a:off x="8585601" y="2598673"/>
            <a:ext cx="81372" cy="81372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712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48E9E-14A3-6F03-50BB-B5ED2A902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5A5AF535-3CFC-71B4-100F-DBF742CEAB5E}"/>
              </a:ext>
            </a:extLst>
          </p:cNvPr>
          <p:cNvSpPr/>
          <p:nvPr/>
        </p:nvSpPr>
        <p:spPr>
          <a:xfrm>
            <a:off x="5106839" y="1473312"/>
            <a:ext cx="3911375" cy="3911375"/>
          </a:xfrm>
          <a:prstGeom prst="ellipse">
            <a:avLst/>
          </a:prstGeom>
          <a:solidFill>
            <a:srgbClr val="F1F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Rdv interclubs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D03337A-23EC-65EC-9FD1-334980A44CC3}"/>
              </a:ext>
            </a:extLst>
          </p:cNvPr>
          <p:cNvSpPr txBox="1"/>
          <p:nvPr/>
        </p:nvSpPr>
        <p:spPr>
          <a:xfrm>
            <a:off x="758403" y="1347305"/>
            <a:ext cx="3692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rtl="0"/>
            <a:r>
              <a:rPr lang="fr-FR" sz="3200" b="1" i="0" u="none" strike="noStrike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Ateliers</a:t>
            </a: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F1D5AC01-F1BD-1AC5-3959-ED0BC4038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686" y="1981073"/>
            <a:ext cx="992726" cy="8137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B4BE509-61F2-0DB4-7440-5CD223EE3F94}"/>
              </a:ext>
            </a:extLst>
          </p:cNvPr>
          <p:cNvSpPr txBox="1"/>
          <p:nvPr/>
        </p:nvSpPr>
        <p:spPr>
          <a:xfrm>
            <a:off x="758403" y="291211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Ateliers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1A6B783-3054-C75B-EB14-AAB73BB9AE85}"/>
              </a:ext>
            </a:extLst>
          </p:cNvPr>
          <p:cNvSpPr/>
          <p:nvPr/>
        </p:nvSpPr>
        <p:spPr>
          <a:xfrm>
            <a:off x="876686" y="2915001"/>
            <a:ext cx="132605" cy="132605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0BC144D-2506-E2D0-0BF0-0C4B13249DB1}"/>
              </a:ext>
            </a:extLst>
          </p:cNvPr>
          <p:cNvSpPr txBox="1"/>
          <p:nvPr/>
        </p:nvSpPr>
        <p:spPr>
          <a:xfrm>
            <a:off x="781421" y="2326255"/>
            <a:ext cx="3485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Fréquence : </a:t>
            </a:r>
            <a:r>
              <a:rPr lang="fr-FR" sz="2400" i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(présentiel)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014F359-494B-F2BE-96FD-E4EA160C8A95}"/>
              </a:ext>
            </a:extLst>
          </p:cNvPr>
          <p:cNvSpPr txBox="1"/>
          <p:nvPr/>
        </p:nvSpPr>
        <p:spPr>
          <a:xfrm>
            <a:off x="1007128" y="2787920"/>
            <a:ext cx="3307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 fois par an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996534C-CBEA-88ED-87AD-8CAE6CFCFFA7}"/>
              </a:ext>
            </a:extLst>
          </p:cNvPr>
          <p:cNvSpPr txBox="1"/>
          <p:nvPr/>
        </p:nvSpPr>
        <p:spPr>
          <a:xfrm>
            <a:off x="820990" y="4415990"/>
            <a:ext cx="1596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Objectifs :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8AA527A-208A-4935-25C4-BF67C1046A79}"/>
              </a:ext>
            </a:extLst>
          </p:cNvPr>
          <p:cNvSpPr/>
          <p:nvPr/>
        </p:nvSpPr>
        <p:spPr>
          <a:xfrm>
            <a:off x="899696" y="5044285"/>
            <a:ext cx="132605" cy="132605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CC1399D-974F-8480-3B28-275008274795}"/>
              </a:ext>
            </a:extLst>
          </p:cNvPr>
          <p:cNvSpPr txBox="1"/>
          <p:nvPr/>
        </p:nvSpPr>
        <p:spPr>
          <a:xfrm>
            <a:off x="1030138" y="4925921"/>
            <a:ext cx="3507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Objectif, créer du lien, renforcer la cohésion d'équipe au travers d'atelier participatifs et ludique,</a:t>
            </a:r>
          </a:p>
        </p:txBody>
      </p:sp>
      <p:pic>
        <p:nvPicPr>
          <p:cNvPr id="3" name="Image 2" descr="Une image contenant personne, bâtiment, habits, chaussures&#10;&#10;Description générée automatiquement">
            <a:extLst>
              <a:ext uri="{FF2B5EF4-FFF2-40B4-BE49-F238E27FC236}">
                <a16:creationId xmlns:a16="http://schemas.microsoft.com/office/drawing/2014/main" id="{B8786362-72BB-98CC-0732-A1A7768B7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126" y="0"/>
            <a:ext cx="4143874" cy="5232911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575C3B23-E1C6-04FB-D467-D6684B2135D5}"/>
              </a:ext>
            </a:extLst>
          </p:cNvPr>
          <p:cNvSpPr/>
          <p:nvPr/>
        </p:nvSpPr>
        <p:spPr>
          <a:xfrm>
            <a:off x="876686" y="3314843"/>
            <a:ext cx="132605" cy="132605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46F8934-68FD-D0E4-10F1-01DA5B47D4D1}"/>
              </a:ext>
            </a:extLst>
          </p:cNvPr>
          <p:cNvSpPr txBox="1"/>
          <p:nvPr/>
        </p:nvSpPr>
        <p:spPr>
          <a:xfrm>
            <a:off x="1007128" y="3187762"/>
            <a:ext cx="3307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Rencontres interclubs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CD4E1CB-9819-EFAA-4036-0C6A23610878}"/>
              </a:ext>
            </a:extLst>
          </p:cNvPr>
          <p:cNvSpPr/>
          <p:nvPr/>
        </p:nvSpPr>
        <p:spPr>
          <a:xfrm>
            <a:off x="876686" y="3664251"/>
            <a:ext cx="132605" cy="132605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BD86B79-431B-BE31-FC24-9CFD5A3A347D}"/>
              </a:ext>
            </a:extLst>
          </p:cNvPr>
          <p:cNvSpPr txBox="1"/>
          <p:nvPr/>
        </p:nvSpPr>
        <p:spPr>
          <a:xfrm>
            <a:off x="1007128" y="3537170"/>
            <a:ext cx="3307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Durée 2H</a:t>
            </a:r>
          </a:p>
        </p:txBody>
      </p:sp>
    </p:spTree>
    <p:extLst>
      <p:ext uri="{BB962C8B-B14F-4D97-AF65-F5344CB8AC3E}">
        <p14:creationId xmlns:p14="http://schemas.microsoft.com/office/powerpoint/2010/main" val="2259985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34C2E-95BF-EC77-3565-692698509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28AF9041-AE80-0F90-7A27-E1A0D2B0BF2D}"/>
              </a:ext>
            </a:extLst>
          </p:cNvPr>
          <p:cNvSpPr/>
          <p:nvPr/>
        </p:nvSpPr>
        <p:spPr>
          <a:xfrm>
            <a:off x="5272606" y="1625088"/>
            <a:ext cx="3616211" cy="3616211"/>
          </a:xfrm>
          <a:prstGeom prst="ellipse">
            <a:avLst/>
          </a:prstGeom>
          <a:solidFill>
            <a:srgbClr val="F1F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Rencontres entre professionnels pour créer du lien et du business.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4036568-9AEF-4B07-300D-E6613FBD705D}"/>
              </a:ext>
            </a:extLst>
          </p:cNvPr>
          <p:cNvSpPr txBox="1"/>
          <p:nvPr/>
        </p:nvSpPr>
        <p:spPr>
          <a:xfrm>
            <a:off x="758403" y="1272289"/>
            <a:ext cx="3692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rtl="0"/>
            <a:r>
              <a:rPr lang="fr-FR" sz="3200" b="1" i="0" u="none" strike="noStrike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Speed Meeting</a:t>
            </a: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0EF6526E-5586-302A-F704-346E69052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686" y="1981073"/>
            <a:ext cx="992726" cy="8137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5BA6A1A-B843-F8A6-6631-4C62F3C665CD}"/>
              </a:ext>
            </a:extLst>
          </p:cNvPr>
          <p:cNvSpPr txBox="1"/>
          <p:nvPr/>
        </p:nvSpPr>
        <p:spPr>
          <a:xfrm>
            <a:off x="758403" y="291211"/>
            <a:ext cx="2414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Rencontres et ateliers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9DF0D3F-5F70-68DC-3052-3BD48ED65CE7}"/>
              </a:ext>
            </a:extLst>
          </p:cNvPr>
          <p:cNvSpPr/>
          <p:nvPr/>
        </p:nvSpPr>
        <p:spPr>
          <a:xfrm>
            <a:off x="876686" y="2915001"/>
            <a:ext cx="132605" cy="132605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8ECB020-EDCD-31E4-9AFA-F49C098705FA}"/>
              </a:ext>
            </a:extLst>
          </p:cNvPr>
          <p:cNvSpPr txBox="1"/>
          <p:nvPr/>
        </p:nvSpPr>
        <p:spPr>
          <a:xfrm>
            <a:off x="781421" y="2326255"/>
            <a:ext cx="1806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Fréquence :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26F8AE7-2F1E-0C4C-A1B2-D51DBD597F9E}"/>
              </a:ext>
            </a:extLst>
          </p:cNvPr>
          <p:cNvSpPr txBox="1"/>
          <p:nvPr/>
        </p:nvSpPr>
        <p:spPr>
          <a:xfrm>
            <a:off x="1007128" y="2787920"/>
            <a:ext cx="3307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 speed meetings par an</a:t>
            </a:r>
            <a:endParaRPr lang="fr-FR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05C0342-B5B5-6C2F-5432-083B20164B72}"/>
              </a:ext>
            </a:extLst>
          </p:cNvPr>
          <p:cNvSpPr txBox="1"/>
          <p:nvPr/>
        </p:nvSpPr>
        <p:spPr>
          <a:xfrm>
            <a:off x="820990" y="3318997"/>
            <a:ext cx="1596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Objectifs :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CF64959-CBB1-40AA-6D2D-0586E5EB449D}"/>
              </a:ext>
            </a:extLst>
          </p:cNvPr>
          <p:cNvSpPr/>
          <p:nvPr/>
        </p:nvSpPr>
        <p:spPr>
          <a:xfrm>
            <a:off x="899696" y="3947292"/>
            <a:ext cx="132605" cy="132605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BA4CAE8-14B2-9A60-620A-5465D4D50CE4}"/>
              </a:ext>
            </a:extLst>
          </p:cNvPr>
          <p:cNvSpPr txBox="1"/>
          <p:nvPr/>
        </p:nvSpPr>
        <p:spPr>
          <a:xfrm>
            <a:off x="1030138" y="3828928"/>
            <a:ext cx="3507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Rencontre interclubs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A016BA3-9985-757B-587C-F4F1EE2F9D05}"/>
              </a:ext>
            </a:extLst>
          </p:cNvPr>
          <p:cNvSpPr txBox="1"/>
          <p:nvPr/>
        </p:nvSpPr>
        <p:spPr>
          <a:xfrm>
            <a:off x="1030137" y="4246260"/>
            <a:ext cx="3938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Découvrir les adhérents des autres clubs de son territoire.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6DEF136-AE5C-038F-8C7C-AA7AEB9AE276}"/>
              </a:ext>
            </a:extLst>
          </p:cNvPr>
          <p:cNvSpPr txBox="1"/>
          <p:nvPr/>
        </p:nvSpPr>
        <p:spPr>
          <a:xfrm>
            <a:off x="1042356" y="4871968"/>
            <a:ext cx="3938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Ouvert à tous !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00D509C-009E-5548-AE62-2A982E76830B}"/>
              </a:ext>
            </a:extLst>
          </p:cNvPr>
          <p:cNvSpPr/>
          <p:nvPr/>
        </p:nvSpPr>
        <p:spPr>
          <a:xfrm>
            <a:off x="897532" y="4360618"/>
            <a:ext cx="132605" cy="132605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E4D42D3-8B08-ACE4-D217-CBE03B0AAD58}"/>
              </a:ext>
            </a:extLst>
          </p:cNvPr>
          <p:cNvSpPr/>
          <p:nvPr/>
        </p:nvSpPr>
        <p:spPr>
          <a:xfrm>
            <a:off x="897531" y="4983985"/>
            <a:ext cx="132605" cy="132605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pic>
        <p:nvPicPr>
          <p:cNvPr id="18" name="Image 17" descr="Une image contenant habits, Visage humain, homme, femme&#10;&#10;Description générée automatiquement">
            <a:extLst>
              <a:ext uri="{FF2B5EF4-FFF2-40B4-BE49-F238E27FC236}">
                <a16:creationId xmlns:a16="http://schemas.microsoft.com/office/drawing/2014/main" id="{33392133-F775-CD24-FED7-E83EE96FF9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677" y="0"/>
            <a:ext cx="4053323" cy="511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84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48E9E-14A3-6F03-50BB-B5ED2A902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D03337A-23EC-65EC-9FD1-334980A44CC3}"/>
              </a:ext>
            </a:extLst>
          </p:cNvPr>
          <p:cNvSpPr txBox="1"/>
          <p:nvPr/>
        </p:nvSpPr>
        <p:spPr>
          <a:xfrm>
            <a:off x="758403" y="1347305"/>
            <a:ext cx="3692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rtl="0"/>
            <a:r>
              <a:rPr lang="fr-FR" sz="3200" b="1" i="0" u="none" strike="noStrike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Webinaires</a:t>
            </a: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F1D5AC01-F1BD-1AC5-3959-ED0BC4038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686" y="1981073"/>
            <a:ext cx="992726" cy="8137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B4BE509-61F2-0DB4-7440-5CD223EE3F94}"/>
              </a:ext>
            </a:extLst>
          </p:cNvPr>
          <p:cNvSpPr txBox="1"/>
          <p:nvPr/>
        </p:nvSpPr>
        <p:spPr>
          <a:xfrm>
            <a:off x="758403" y="291211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Webinaires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1A6B783-3054-C75B-EB14-AAB73BB9AE85}"/>
              </a:ext>
            </a:extLst>
          </p:cNvPr>
          <p:cNvSpPr/>
          <p:nvPr/>
        </p:nvSpPr>
        <p:spPr>
          <a:xfrm>
            <a:off x="876686" y="2915001"/>
            <a:ext cx="132605" cy="132605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0BC144D-2506-E2D0-0BF0-0C4B13249DB1}"/>
              </a:ext>
            </a:extLst>
          </p:cNvPr>
          <p:cNvSpPr txBox="1"/>
          <p:nvPr/>
        </p:nvSpPr>
        <p:spPr>
          <a:xfrm>
            <a:off x="781421" y="2326255"/>
            <a:ext cx="2731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Fréquence : </a:t>
            </a:r>
            <a:r>
              <a:rPr lang="fr-FR" sz="2400" i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</a:t>
            </a:r>
            <a:r>
              <a:rPr lang="fr-FR" sz="2400" i="1" dirty="0" err="1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visio</a:t>
            </a:r>
            <a:r>
              <a:rPr lang="fr-FR" sz="2400" i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014F359-494B-F2BE-96FD-E4EA160C8A95}"/>
              </a:ext>
            </a:extLst>
          </p:cNvPr>
          <p:cNvSpPr txBox="1"/>
          <p:nvPr/>
        </p:nvSpPr>
        <p:spPr>
          <a:xfrm>
            <a:off x="1007128" y="2787920"/>
            <a:ext cx="3307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 à 2 fois par mois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996534C-CBEA-88ED-87AD-8CAE6CFCFFA7}"/>
              </a:ext>
            </a:extLst>
          </p:cNvPr>
          <p:cNvSpPr txBox="1"/>
          <p:nvPr/>
        </p:nvSpPr>
        <p:spPr>
          <a:xfrm>
            <a:off x="820990" y="4415990"/>
            <a:ext cx="1596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Objectifs :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8AA527A-208A-4935-25C4-BF67C1046A79}"/>
              </a:ext>
            </a:extLst>
          </p:cNvPr>
          <p:cNvSpPr/>
          <p:nvPr/>
        </p:nvSpPr>
        <p:spPr>
          <a:xfrm>
            <a:off x="899696" y="5044285"/>
            <a:ext cx="132605" cy="132605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CC1399D-974F-8480-3B28-275008274795}"/>
              </a:ext>
            </a:extLst>
          </p:cNvPr>
          <p:cNvSpPr txBox="1"/>
          <p:nvPr/>
        </p:nvSpPr>
        <p:spPr>
          <a:xfrm>
            <a:off x="1030138" y="4925921"/>
            <a:ext cx="4326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Objectif, vous informer, vous initier sur des thématiques précises liées à votre activité (juridique, comptabilité, fiscalité, réseaux sociaux, communication, etc...)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75C3B23-E1C6-04FB-D467-D6684B2135D5}"/>
              </a:ext>
            </a:extLst>
          </p:cNvPr>
          <p:cNvSpPr/>
          <p:nvPr/>
        </p:nvSpPr>
        <p:spPr>
          <a:xfrm>
            <a:off x="876686" y="3314843"/>
            <a:ext cx="132605" cy="132605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46F8934-68FD-D0E4-10F1-01DA5B47D4D1}"/>
              </a:ext>
            </a:extLst>
          </p:cNvPr>
          <p:cNvSpPr txBox="1"/>
          <p:nvPr/>
        </p:nvSpPr>
        <p:spPr>
          <a:xfrm>
            <a:off x="1007127" y="3187762"/>
            <a:ext cx="4889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Rendez-vous en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visio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(avec replay disponible)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CD4E1CB-9819-EFAA-4036-0C6A23610878}"/>
              </a:ext>
            </a:extLst>
          </p:cNvPr>
          <p:cNvSpPr/>
          <p:nvPr/>
        </p:nvSpPr>
        <p:spPr>
          <a:xfrm>
            <a:off x="876686" y="3664251"/>
            <a:ext cx="132605" cy="132605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BD86B79-431B-BE31-FC24-9CFD5A3A347D}"/>
              </a:ext>
            </a:extLst>
          </p:cNvPr>
          <p:cNvSpPr txBox="1"/>
          <p:nvPr/>
        </p:nvSpPr>
        <p:spPr>
          <a:xfrm>
            <a:off x="1007128" y="3537170"/>
            <a:ext cx="3307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Durée 1 à 2H</a:t>
            </a:r>
          </a:p>
        </p:txBody>
      </p:sp>
      <p:pic>
        <p:nvPicPr>
          <p:cNvPr id="18" name="Image 17" descr="Une image contenant Visage humain, habits, personne, femme&#10;&#10;Description générée automatiquement">
            <a:extLst>
              <a:ext uri="{FF2B5EF4-FFF2-40B4-BE49-F238E27FC236}">
                <a16:creationId xmlns:a16="http://schemas.microsoft.com/office/drawing/2014/main" id="{14B23BBD-6D9E-D284-B1F8-FB6093AB63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214" y="0"/>
            <a:ext cx="4681786" cy="591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572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9A5959-EA4E-879A-8669-E741063C3919}"/>
              </a:ext>
            </a:extLst>
          </p:cNvPr>
          <p:cNvSpPr/>
          <p:nvPr/>
        </p:nvSpPr>
        <p:spPr>
          <a:xfrm>
            <a:off x="0" y="3191771"/>
            <a:ext cx="12192000" cy="3666230"/>
          </a:xfrm>
          <a:prstGeom prst="rect">
            <a:avLst/>
          </a:prstGeom>
          <a:solidFill>
            <a:srgbClr val="1C2F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cercle&#10;&#10;Description générée automatiquement">
            <a:extLst>
              <a:ext uri="{FF2B5EF4-FFF2-40B4-BE49-F238E27FC236}">
                <a16:creationId xmlns:a16="http://schemas.microsoft.com/office/drawing/2014/main" id="{3582F254-BCF0-B844-3272-BE1722AE6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485" y="2450912"/>
            <a:ext cx="8225030" cy="148171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7564700-9B1B-E07F-BDE0-35E3C4021C84}"/>
              </a:ext>
            </a:extLst>
          </p:cNvPr>
          <p:cNvSpPr txBox="1"/>
          <p:nvPr/>
        </p:nvSpPr>
        <p:spPr>
          <a:xfrm>
            <a:off x="3085162" y="618488"/>
            <a:ext cx="5722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rtl="0"/>
            <a:r>
              <a:rPr lang="fr-FR" sz="2800" b="1" i="0" u="none" strike="noStrike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 club Avantages Essentiels</a:t>
            </a:r>
            <a:endParaRPr lang="fr-FR" sz="2800" b="1" i="0" u="none" strike="noStrike" dirty="0">
              <a:solidFill>
                <a:srgbClr val="D8A93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88A356AF-5B78-8D2A-6560-4C5A53031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0067" y="1260145"/>
            <a:ext cx="992726" cy="81371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B297E8A-E788-F59A-3BF4-3922FA40EE00}"/>
              </a:ext>
            </a:extLst>
          </p:cNvPr>
          <p:cNvSpPr/>
          <p:nvPr/>
        </p:nvSpPr>
        <p:spPr>
          <a:xfrm>
            <a:off x="1414732" y="4330464"/>
            <a:ext cx="2725948" cy="802256"/>
          </a:xfrm>
          <a:prstGeom prst="roundRect">
            <a:avLst/>
          </a:prstGeom>
          <a:solidFill>
            <a:srgbClr val="7C8CA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Cinémas </a:t>
            </a:r>
          </a:p>
          <a:p>
            <a:pPr algn="ctr"/>
            <a:r>
              <a:rPr lang="fr-FR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Spectacles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8F3AF57-21B7-8A9E-0D5C-DAAE672F2AAD}"/>
              </a:ext>
            </a:extLst>
          </p:cNvPr>
          <p:cNvSpPr/>
          <p:nvPr/>
        </p:nvSpPr>
        <p:spPr>
          <a:xfrm>
            <a:off x="1414732" y="5472450"/>
            <a:ext cx="2725948" cy="802256"/>
          </a:xfrm>
          <a:prstGeom prst="roundRect">
            <a:avLst/>
          </a:prstGeom>
          <a:solidFill>
            <a:srgbClr val="7C8CA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Alimentaire  </a:t>
            </a:r>
          </a:p>
          <a:p>
            <a:pPr algn="ctr"/>
            <a:r>
              <a:rPr lang="fr-FR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Commerçants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C5C3B7B-5146-8BE5-B9D6-72BD33B1FAF3}"/>
              </a:ext>
            </a:extLst>
          </p:cNvPr>
          <p:cNvSpPr/>
          <p:nvPr/>
        </p:nvSpPr>
        <p:spPr>
          <a:xfrm>
            <a:off x="4613993" y="4330464"/>
            <a:ext cx="2725948" cy="802256"/>
          </a:xfrm>
          <a:prstGeom prst="roundRect">
            <a:avLst/>
          </a:prstGeom>
          <a:solidFill>
            <a:srgbClr val="7C8CA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Billetterie  </a:t>
            </a:r>
          </a:p>
          <a:p>
            <a:pPr algn="ctr"/>
            <a:r>
              <a:rPr lang="fr-FR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Sorties, Voyages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17958F1-00D1-BC18-DE52-1ACD8924F3B7}"/>
              </a:ext>
            </a:extLst>
          </p:cNvPr>
          <p:cNvSpPr/>
          <p:nvPr/>
        </p:nvSpPr>
        <p:spPr>
          <a:xfrm>
            <a:off x="7813254" y="4330464"/>
            <a:ext cx="2725948" cy="802256"/>
          </a:xfrm>
          <a:prstGeom prst="roundRect">
            <a:avLst/>
          </a:prstGeom>
          <a:solidFill>
            <a:srgbClr val="7C8CA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Thalassos  </a:t>
            </a:r>
          </a:p>
          <a:p>
            <a:pPr algn="ctr"/>
            <a:r>
              <a:rPr lang="fr-FR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Weekend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350F237-9890-7F18-7796-EDA209F7ACCC}"/>
              </a:ext>
            </a:extLst>
          </p:cNvPr>
          <p:cNvSpPr/>
          <p:nvPr/>
        </p:nvSpPr>
        <p:spPr>
          <a:xfrm>
            <a:off x="4613993" y="5472450"/>
            <a:ext cx="2725948" cy="802256"/>
          </a:xfrm>
          <a:prstGeom prst="roundRect">
            <a:avLst/>
          </a:prstGeom>
          <a:solidFill>
            <a:srgbClr val="7C8CA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Electroménager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6B35B08A-12A8-1D37-805A-0029E05C57DD}"/>
              </a:ext>
            </a:extLst>
          </p:cNvPr>
          <p:cNvSpPr/>
          <p:nvPr/>
        </p:nvSpPr>
        <p:spPr>
          <a:xfrm>
            <a:off x="7813254" y="5448600"/>
            <a:ext cx="2725948" cy="802256"/>
          </a:xfrm>
          <a:prstGeom prst="roundRect">
            <a:avLst/>
          </a:prstGeom>
          <a:solidFill>
            <a:srgbClr val="7C8CA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Zoos</a:t>
            </a:r>
          </a:p>
          <a:p>
            <a:pPr algn="ctr"/>
            <a:r>
              <a:rPr lang="fr-FR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Parcs d’attractions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3C1340E-53DE-4722-6563-4E46B413F54F}"/>
              </a:ext>
            </a:extLst>
          </p:cNvPr>
          <p:cNvSpPr txBox="1"/>
          <p:nvPr/>
        </p:nvSpPr>
        <p:spPr>
          <a:xfrm>
            <a:off x="3115698" y="1430699"/>
            <a:ext cx="5722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rtl="0"/>
            <a:r>
              <a:rPr lang="fr-FR" sz="2400" i="0" u="none" strike="noStrike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 CE des indépendants !</a:t>
            </a:r>
            <a:endParaRPr lang="fr-FR" sz="2400" i="0" u="none" strike="noStrike" dirty="0">
              <a:solidFill>
                <a:srgbClr val="D8A93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096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habits, journal, personne&#10;&#10;Description générée automatiquement">
            <a:extLst>
              <a:ext uri="{FF2B5EF4-FFF2-40B4-BE49-F238E27FC236}">
                <a16:creationId xmlns:a16="http://schemas.microsoft.com/office/drawing/2014/main" id="{8A48EFAC-766C-6669-F969-806A448CD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703" y="0"/>
            <a:ext cx="5802923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3BB521E-F8D1-899D-1A47-6F3A133B6B8E}"/>
              </a:ext>
            </a:extLst>
          </p:cNvPr>
          <p:cNvSpPr txBox="1"/>
          <p:nvPr/>
        </p:nvSpPr>
        <p:spPr>
          <a:xfrm>
            <a:off x="583501" y="538829"/>
            <a:ext cx="6358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rtl="0"/>
            <a:r>
              <a:rPr lang="fr-FR" sz="2800" b="1" i="0" u="none" strike="noStrike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Essentiels, Le </a:t>
            </a:r>
            <a:r>
              <a:rPr lang="fr-FR" sz="2800" b="1" i="0" u="none" strike="noStrike" dirty="0" err="1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Mag</a:t>
            </a:r>
            <a:r>
              <a:rPr lang="fr-FR" sz="2800" b="1" i="0" u="none" strike="noStrike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’ </a:t>
            </a:r>
            <a:r>
              <a:rPr lang="fr-FR" sz="2800" b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 entrepreneurs</a:t>
            </a:r>
            <a:endParaRPr lang="fr-FR" sz="2800" b="1" i="0" u="none" strike="noStrike" dirty="0">
              <a:solidFill>
                <a:srgbClr val="D8A93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E8B20918-8591-F565-38F0-819BBDA5F1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9424" y="1096245"/>
            <a:ext cx="992726" cy="8137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79CAC42-CFBF-78EF-A096-ADFF7970F04C}"/>
              </a:ext>
            </a:extLst>
          </p:cNvPr>
          <p:cNvSpPr txBox="1"/>
          <p:nvPr/>
        </p:nvSpPr>
        <p:spPr>
          <a:xfrm>
            <a:off x="583501" y="1500433"/>
            <a:ext cx="26260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7C8CA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Communication</a:t>
            </a:r>
          </a:p>
          <a:p>
            <a:r>
              <a:rPr lang="fr-FR" sz="2400" b="1" dirty="0">
                <a:solidFill>
                  <a:srgbClr val="7C8CA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Information</a:t>
            </a:r>
          </a:p>
          <a:p>
            <a:r>
              <a:rPr lang="fr-FR" sz="2400" b="1" dirty="0">
                <a:solidFill>
                  <a:srgbClr val="7C8CA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Recommandation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B9566F6-488E-D386-DDED-A5C6016B642F}"/>
              </a:ext>
            </a:extLst>
          </p:cNvPr>
          <p:cNvSpPr txBox="1"/>
          <p:nvPr/>
        </p:nvSpPr>
        <p:spPr>
          <a:xfrm>
            <a:off x="977460" y="3034315"/>
            <a:ext cx="4258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 Seul Magazine</a:t>
            </a: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F6322B83-05E6-A53C-A865-7EE90F6020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9424" y="3109830"/>
            <a:ext cx="247650" cy="2476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C1A387C-29A2-076A-1C44-56730D0B2475}"/>
              </a:ext>
            </a:extLst>
          </p:cNvPr>
          <p:cNvSpPr txBox="1"/>
          <p:nvPr/>
        </p:nvSpPr>
        <p:spPr>
          <a:xfrm>
            <a:off x="977460" y="3480211"/>
            <a:ext cx="4258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 à 3 Editions / an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57F1B9FE-BD98-E58D-F0A8-27F1133AFE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9424" y="3555726"/>
            <a:ext cx="247650" cy="24765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A9CE087-DFF8-29BE-F719-1B79226DF119}"/>
              </a:ext>
            </a:extLst>
          </p:cNvPr>
          <p:cNvSpPr txBox="1"/>
          <p:nvPr/>
        </p:nvSpPr>
        <p:spPr>
          <a:xfrm>
            <a:off x="977460" y="3926107"/>
            <a:ext cx="4805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Distribué en version papier et diffusion en version numérique </a:t>
            </a: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BF1989D8-8AEA-9A20-0569-FE9EF0A82A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9424" y="4001622"/>
            <a:ext cx="247650" cy="24765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575525F8-A781-BAB7-F952-6FBF1EBB71B3}"/>
              </a:ext>
            </a:extLst>
          </p:cNvPr>
          <p:cNvSpPr txBox="1"/>
          <p:nvPr/>
        </p:nvSpPr>
        <p:spPr>
          <a:xfrm>
            <a:off x="977460" y="4649002"/>
            <a:ext cx="4805538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 formats de communication :</a:t>
            </a:r>
          </a:p>
          <a:p>
            <a:endParaRPr lang="fr-FR" sz="900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   Conseils de pros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Portraits d’entrepreneurs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Espaces publicitaires</a:t>
            </a:r>
          </a:p>
        </p:txBody>
      </p:sp>
      <p:pic>
        <p:nvPicPr>
          <p:cNvPr id="16" name="Graphique 15">
            <a:extLst>
              <a:ext uri="{FF2B5EF4-FFF2-40B4-BE49-F238E27FC236}">
                <a16:creationId xmlns:a16="http://schemas.microsoft.com/office/drawing/2014/main" id="{0E733A1A-66BD-59F6-A5B0-D58BD3B98E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9424" y="4686473"/>
            <a:ext cx="247650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783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3BB521E-F8D1-899D-1A47-6F3A133B6B8E}"/>
              </a:ext>
            </a:extLst>
          </p:cNvPr>
          <p:cNvSpPr txBox="1"/>
          <p:nvPr/>
        </p:nvSpPr>
        <p:spPr>
          <a:xfrm>
            <a:off x="583501" y="538829"/>
            <a:ext cx="5722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rtl="0"/>
            <a:r>
              <a:rPr lang="fr-FR" sz="2800" b="1" i="0" u="none" strike="noStrike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Essentiels Juridique</a:t>
            </a:r>
            <a:endParaRPr lang="fr-FR" sz="2800" b="1" i="0" u="none" strike="noStrike" dirty="0">
              <a:solidFill>
                <a:srgbClr val="D8A93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E8B20918-8591-F565-38F0-819BBDA5F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424" y="1096245"/>
            <a:ext cx="992726" cy="8137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6C45517-5A46-8195-4FC0-5A969E2F5CF5}"/>
              </a:ext>
            </a:extLst>
          </p:cNvPr>
          <p:cNvSpPr txBox="1"/>
          <p:nvPr/>
        </p:nvSpPr>
        <p:spPr>
          <a:xfrm>
            <a:off x="555934" y="1346705"/>
            <a:ext cx="59742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7C8CA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My</a:t>
            </a:r>
            <a:r>
              <a:rPr lang="fr-FR" b="1" dirty="0">
                <a:solidFill>
                  <a:srgbClr val="7C8CA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Essentiels Juridique, un service optionnel qui permet aux adhérents du réseau de bénéficier de l'assistance juridique d'un avocat pendant un an.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4CCFFBD-0BD7-20D3-9A16-71C2BB68EAB9}"/>
              </a:ext>
            </a:extLst>
          </p:cNvPr>
          <p:cNvSpPr txBox="1"/>
          <p:nvPr/>
        </p:nvSpPr>
        <p:spPr>
          <a:xfrm>
            <a:off x="555934" y="2524321"/>
            <a:ext cx="6165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Cette assistance est assurée par nos deux Cabinets partenaires :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A77EC78-98A9-4076-67DC-1CBE03247B66}"/>
              </a:ext>
            </a:extLst>
          </p:cNvPr>
          <p:cNvSpPr/>
          <p:nvPr/>
        </p:nvSpPr>
        <p:spPr>
          <a:xfrm>
            <a:off x="634640" y="3152616"/>
            <a:ext cx="132605" cy="132605"/>
          </a:xfrm>
          <a:prstGeom prst="ellipse">
            <a:avLst/>
          </a:prstGeom>
          <a:solidFill>
            <a:srgbClr val="7C8C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3953E98-31EF-C92A-6318-DE67F3692429}"/>
              </a:ext>
            </a:extLst>
          </p:cNvPr>
          <p:cNvSpPr txBox="1"/>
          <p:nvPr/>
        </p:nvSpPr>
        <p:spPr>
          <a:xfrm>
            <a:off x="765082" y="3034252"/>
            <a:ext cx="4966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TGS FRANCE AVOCATS (conseil en droit fiscal, droit des sociétés, contrats et droit commercial) ;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4040B90-91CB-1E09-A7EE-15BF11B20FA8}"/>
              </a:ext>
            </a:extLst>
          </p:cNvPr>
          <p:cNvSpPr txBox="1"/>
          <p:nvPr/>
        </p:nvSpPr>
        <p:spPr>
          <a:xfrm>
            <a:off x="765081" y="4067131"/>
            <a:ext cx="4239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LEX VALORYS AVOCATS (contentieux en droit commercial et privé).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1A174BA2-7480-7872-E8F4-BD6B7AD4995A}"/>
              </a:ext>
            </a:extLst>
          </p:cNvPr>
          <p:cNvSpPr/>
          <p:nvPr/>
        </p:nvSpPr>
        <p:spPr>
          <a:xfrm>
            <a:off x="632476" y="4181489"/>
            <a:ext cx="132605" cy="132605"/>
          </a:xfrm>
          <a:prstGeom prst="ellipse">
            <a:avLst/>
          </a:prstGeom>
          <a:solidFill>
            <a:srgbClr val="7C8C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pic>
        <p:nvPicPr>
          <p:cNvPr id="25" name="Image 24" descr="Une image contenant conception, art&#10;&#10;Description générée automatiquement">
            <a:extLst>
              <a:ext uri="{FF2B5EF4-FFF2-40B4-BE49-F238E27FC236}">
                <a16:creationId xmlns:a16="http://schemas.microsoft.com/office/drawing/2014/main" id="{22060E94-1576-EE1A-FB88-B2A0A10827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226" y="0"/>
            <a:ext cx="4525774" cy="571517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977CFDC-5197-43FF-B239-91FACB50D43B}"/>
              </a:ext>
            </a:extLst>
          </p:cNvPr>
          <p:cNvSpPr txBox="1"/>
          <p:nvPr/>
        </p:nvSpPr>
        <p:spPr>
          <a:xfrm>
            <a:off x="533508" y="5106919"/>
            <a:ext cx="7904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My</a:t>
            </a:r>
            <a:r>
              <a:rPr lang="fr-FR" sz="1600" i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Essentiels Juridique n'est pas une assurance (assistance, protection juridique).</a:t>
            </a:r>
          </a:p>
          <a:p>
            <a:r>
              <a:rPr lang="fr-FR" sz="1600" i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C'est une plateforme de conseil qui permet aux adhérents d'obtenir des informations juridiques, voir une ou deux mises en demeure moyennant un abonnement.</a:t>
            </a:r>
          </a:p>
        </p:txBody>
      </p:sp>
      <p:pic>
        <p:nvPicPr>
          <p:cNvPr id="7" name="Image 6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A6410A6D-55B1-79F0-1DB4-F4FA52709C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57" y="2924450"/>
            <a:ext cx="1602859" cy="1009099"/>
          </a:xfrm>
          <a:prstGeom prst="rect">
            <a:avLst/>
          </a:prstGeom>
        </p:spPr>
      </p:pic>
      <p:pic>
        <p:nvPicPr>
          <p:cNvPr id="9" name="Image 8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A09CA6AF-F687-0FC4-492F-151BFB2A91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645" y="4104926"/>
            <a:ext cx="1775694" cy="5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3976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llipse 21">
            <a:extLst>
              <a:ext uri="{FF2B5EF4-FFF2-40B4-BE49-F238E27FC236}">
                <a16:creationId xmlns:a16="http://schemas.microsoft.com/office/drawing/2014/main" id="{1855B61F-3F51-F814-A1B3-963E9C63AE16}"/>
              </a:ext>
            </a:extLst>
          </p:cNvPr>
          <p:cNvSpPr/>
          <p:nvPr/>
        </p:nvSpPr>
        <p:spPr>
          <a:xfrm>
            <a:off x="7427344" y="2473236"/>
            <a:ext cx="3640347" cy="364034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BDF987D-FD4C-AC61-2703-D1FC98673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5" y="221240"/>
            <a:ext cx="3587389" cy="132808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6C45517-5A46-8195-4FC0-5A969E2F5CF5}"/>
              </a:ext>
            </a:extLst>
          </p:cNvPr>
          <p:cNvSpPr txBox="1"/>
          <p:nvPr/>
        </p:nvSpPr>
        <p:spPr>
          <a:xfrm>
            <a:off x="583501" y="2473236"/>
            <a:ext cx="5974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LES FONCTIONNALITÉS :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A77EC78-98A9-4076-67DC-1CBE03247B66}"/>
              </a:ext>
            </a:extLst>
          </p:cNvPr>
          <p:cNvSpPr/>
          <p:nvPr/>
        </p:nvSpPr>
        <p:spPr>
          <a:xfrm>
            <a:off x="634640" y="3021215"/>
            <a:ext cx="132605" cy="132605"/>
          </a:xfrm>
          <a:prstGeom prst="ellipse">
            <a:avLst/>
          </a:prstGeom>
          <a:solidFill>
            <a:srgbClr val="1C2F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3953E98-31EF-C92A-6318-DE67F3692429}"/>
              </a:ext>
            </a:extLst>
          </p:cNvPr>
          <p:cNvSpPr txBox="1"/>
          <p:nvPr/>
        </p:nvSpPr>
        <p:spPr>
          <a:xfrm>
            <a:off x="765082" y="2902851"/>
            <a:ext cx="68445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Annuaire des membres</a:t>
            </a:r>
          </a:p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Agenda des événements</a:t>
            </a:r>
          </a:p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Conférences et webinaires</a:t>
            </a:r>
          </a:p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Forum</a:t>
            </a:r>
          </a:p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Messagerie privée</a:t>
            </a:r>
          </a:p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Recommandations et suivi des recommandations</a:t>
            </a:r>
          </a:p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Suivi du CA</a:t>
            </a:r>
          </a:p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Gestion des récompenses</a:t>
            </a:r>
          </a:p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Gestion des invitations aux événements/ viviers d’invités</a:t>
            </a:r>
          </a:p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Podium Best recommandations, invitations</a:t>
            </a:r>
          </a:p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Compte rendu des réunions</a:t>
            </a:r>
          </a:p>
          <a:p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Statistiques de présences aux réunions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222DE32-322A-528A-14DA-B7A1038EC5E6}"/>
              </a:ext>
            </a:extLst>
          </p:cNvPr>
          <p:cNvSpPr/>
          <p:nvPr/>
        </p:nvSpPr>
        <p:spPr>
          <a:xfrm>
            <a:off x="632477" y="3285564"/>
            <a:ext cx="132605" cy="132605"/>
          </a:xfrm>
          <a:prstGeom prst="ellipse">
            <a:avLst/>
          </a:prstGeom>
          <a:solidFill>
            <a:srgbClr val="1C2F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846DB38-AB6B-9EC1-935A-C89C1A89F2EA}"/>
              </a:ext>
            </a:extLst>
          </p:cNvPr>
          <p:cNvSpPr/>
          <p:nvPr/>
        </p:nvSpPr>
        <p:spPr>
          <a:xfrm>
            <a:off x="632476" y="3561644"/>
            <a:ext cx="132605" cy="132605"/>
          </a:xfrm>
          <a:prstGeom prst="ellipse">
            <a:avLst/>
          </a:prstGeom>
          <a:solidFill>
            <a:srgbClr val="1C2F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D2F2562-A456-2176-D083-390F6DC8C7C8}"/>
              </a:ext>
            </a:extLst>
          </p:cNvPr>
          <p:cNvSpPr/>
          <p:nvPr/>
        </p:nvSpPr>
        <p:spPr>
          <a:xfrm>
            <a:off x="632476" y="3826424"/>
            <a:ext cx="132605" cy="132605"/>
          </a:xfrm>
          <a:prstGeom prst="ellipse">
            <a:avLst/>
          </a:prstGeom>
          <a:solidFill>
            <a:srgbClr val="1C2F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6CA3917-4DE1-B13A-F322-688E02F0450D}"/>
              </a:ext>
            </a:extLst>
          </p:cNvPr>
          <p:cNvSpPr/>
          <p:nvPr/>
        </p:nvSpPr>
        <p:spPr>
          <a:xfrm>
            <a:off x="632476" y="4120770"/>
            <a:ext cx="132605" cy="132605"/>
          </a:xfrm>
          <a:prstGeom prst="ellipse">
            <a:avLst/>
          </a:prstGeom>
          <a:solidFill>
            <a:srgbClr val="1C2F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3A169A7-EF2E-0200-7372-FE76BC6380E0}"/>
              </a:ext>
            </a:extLst>
          </p:cNvPr>
          <p:cNvSpPr/>
          <p:nvPr/>
        </p:nvSpPr>
        <p:spPr>
          <a:xfrm>
            <a:off x="632476" y="4384764"/>
            <a:ext cx="132605" cy="132605"/>
          </a:xfrm>
          <a:prstGeom prst="ellipse">
            <a:avLst/>
          </a:prstGeom>
          <a:solidFill>
            <a:srgbClr val="1C2F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8DB006F-6F5C-51CC-0E65-E753F1D3888B}"/>
              </a:ext>
            </a:extLst>
          </p:cNvPr>
          <p:cNvSpPr/>
          <p:nvPr/>
        </p:nvSpPr>
        <p:spPr>
          <a:xfrm>
            <a:off x="632476" y="4670193"/>
            <a:ext cx="132605" cy="132605"/>
          </a:xfrm>
          <a:prstGeom prst="ellipse">
            <a:avLst/>
          </a:prstGeom>
          <a:solidFill>
            <a:srgbClr val="1C2F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EDE9422-1694-5AA1-B796-F5E29BA41FCF}"/>
              </a:ext>
            </a:extLst>
          </p:cNvPr>
          <p:cNvSpPr/>
          <p:nvPr/>
        </p:nvSpPr>
        <p:spPr>
          <a:xfrm>
            <a:off x="632476" y="4945259"/>
            <a:ext cx="132605" cy="132605"/>
          </a:xfrm>
          <a:prstGeom prst="ellipse">
            <a:avLst/>
          </a:prstGeom>
          <a:solidFill>
            <a:srgbClr val="1C2F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53AC9FF-89CE-2A27-D0F6-37BC572E5D2C}"/>
              </a:ext>
            </a:extLst>
          </p:cNvPr>
          <p:cNvSpPr/>
          <p:nvPr/>
        </p:nvSpPr>
        <p:spPr>
          <a:xfrm>
            <a:off x="636936" y="5220325"/>
            <a:ext cx="132605" cy="132605"/>
          </a:xfrm>
          <a:prstGeom prst="ellipse">
            <a:avLst/>
          </a:prstGeom>
          <a:solidFill>
            <a:srgbClr val="1C2F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219CD06-F816-D905-131E-E70BA68EECFD}"/>
              </a:ext>
            </a:extLst>
          </p:cNvPr>
          <p:cNvSpPr/>
          <p:nvPr/>
        </p:nvSpPr>
        <p:spPr>
          <a:xfrm>
            <a:off x="632476" y="5484319"/>
            <a:ext cx="132605" cy="132605"/>
          </a:xfrm>
          <a:prstGeom prst="ellipse">
            <a:avLst/>
          </a:prstGeom>
          <a:solidFill>
            <a:srgbClr val="1C2F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4939184-F15A-CBB6-2E3B-06D7163730EE}"/>
              </a:ext>
            </a:extLst>
          </p:cNvPr>
          <p:cNvSpPr/>
          <p:nvPr/>
        </p:nvSpPr>
        <p:spPr>
          <a:xfrm>
            <a:off x="632475" y="5771115"/>
            <a:ext cx="132605" cy="132605"/>
          </a:xfrm>
          <a:prstGeom prst="ellipse">
            <a:avLst/>
          </a:prstGeom>
          <a:solidFill>
            <a:srgbClr val="1C2F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37F3BA4-4595-8F2B-CCEA-269ADF75393E}"/>
              </a:ext>
            </a:extLst>
          </p:cNvPr>
          <p:cNvSpPr/>
          <p:nvPr/>
        </p:nvSpPr>
        <p:spPr>
          <a:xfrm>
            <a:off x="632475" y="6043445"/>
            <a:ext cx="132605" cy="132605"/>
          </a:xfrm>
          <a:prstGeom prst="ellipse">
            <a:avLst/>
          </a:prstGeom>
          <a:solidFill>
            <a:srgbClr val="1C2F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8A935"/>
              </a:solidFill>
            </a:endParaRPr>
          </a:p>
        </p:txBody>
      </p:sp>
      <p:pic>
        <p:nvPicPr>
          <p:cNvPr id="25" name="Image 24" descr="Une image contenant capture d’écran, texte, Téléphone mobile, gadget&#10;&#10;Description générée automatiquement">
            <a:extLst>
              <a:ext uri="{FF2B5EF4-FFF2-40B4-BE49-F238E27FC236}">
                <a16:creationId xmlns:a16="http://schemas.microsoft.com/office/drawing/2014/main" id="{A0A98AE4-F06E-BE68-EC52-BDE16D4DD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472" y="-50224"/>
            <a:ext cx="4581528" cy="578558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3B0E8105-6206-E07B-A0F3-CF718C5EDA5E}"/>
              </a:ext>
            </a:extLst>
          </p:cNvPr>
          <p:cNvSpPr txBox="1"/>
          <p:nvPr/>
        </p:nvSpPr>
        <p:spPr>
          <a:xfrm>
            <a:off x="583501" y="1539245"/>
            <a:ext cx="4928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Ton outils incontournable pour optimiser ton adhésion au réseau Essentiels !</a:t>
            </a:r>
          </a:p>
        </p:txBody>
      </p:sp>
    </p:spTree>
    <p:extLst>
      <p:ext uri="{BB962C8B-B14F-4D97-AF65-F5344CB8AC3E}">
        <p14:creationId xmlns:p14="http://schemas.microsoft.com/office/powerpoint/2010/main" val="2785171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Visage humain, femme">
            <a:extLst>
              <a:ext uri="{FF2B5EF4-FFF2-40B4-BE49-F238E27FC236}">
                <a16:creationId xmlns:a16="http://schemas.microsoft.com/office/drawing/2014/main" id="{41C21357-3732-6FE1-DC52-793F2781A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68" y="0"/>
            <a:ext cx="4919932" cy="5813552"/>
          </a:xfrm>
          <a:prstGeom prst="rect">
            <a:avLst/>
          </a:prstGeom>
        </p:spPr>
      </p:pic>
      <p:pic>
        <p:nvPicPr>
          <p:cNvPr id="5" name="Graphique 4">
            <a:extLst>
              <a:ext uri="{FF2B5EF4-FFF2-40B4-BE49-F238E27FC236}">
                <a16:creationId xmlns:a16="http://schemas.microsoft.com/office/drawing/2014/main" id="{4F940E58-11AD-BDDB-A605-9F6807C91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9817" y="2906776"/>
            <a:ext cx="3095625" cy="838200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2D3A4A3C-AB28-D7B1-5233-49419CC69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76443" y="2906776"/>
            <a:ext cx="3095625" cy="838200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3BA601B5-40ED-B4C4-793B-D152B5046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9817" y="3941064"/>
            <a:ext cx="3095625" cy="838200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D79F65F2-06F6-2625-5FB6-2A2EBC6A57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76443" y="3941064"/>
            <a:ext cx="3095625" cy="838200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F2830328-3171-0882-A97F-67D56849D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9817" y="4975352"/>
            <a:ext cx="3095625" cy="838200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842F0C80-DA85-D14F-D9DA-C287643DB9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76443" y="4975352"/>
            <a:ext cx="3095625" cy="8382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73AEEEE-C42B-BDAA-EE20-39257C0FDDEA}"/>
              </a:ext>
            </a:extLst>
          </p:cNvPr>
          <p:cNvSpPr txBox="1"/>
          <p:nvPr/>
        </p:nvSpPr>
        <p:spPr>
          <a:xfrm>
            <a:off x="769817" y="1321812"/>
            <a:ext cx="7920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C2F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Pourquoi intégrer un réseau ?</a:t>
            </a: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D73DA3E6-9330-56A6-4309-93E0CA59BF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6310" y="1945837"/>
            <a:ext cx="992726" cy="8137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7B1C7CE-6D61-09F9-D519-5631AE2354FA}"/>
              </a:ext>
            </a:extLst>
          </p:cNvPr>
          <p:cNvSpPr txBox="1"/>
          <p:nvPr/>
        </p:nvSpPr>
        <p:spPr>
          <a:xfrm>
            <a:off x="1731495" y="2987699"/>
            <a:ext cx="18213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Rompre avec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l’isolement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9E2843E-51EF-70B1-EDED-19AB17A07D56}"/>
              </a:ext>
            </a:extLst>
          </p:cNvPr>
          <p:cNvSpPr txBox="1"/>
          <p:nvPr/>
        </p:nvSpPr>
        <p:spPr>
          <a:xfrm>
            <a:off x="1731495" y="4160109"/>
            <a:ext cx="1265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Échanger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B0570F9-337F-C60B-7AB4-7E4FEEB32CF6}"/>
              </a:ext>
            </a:extLst>
          </p:cNvPr>
          <p:cNvSpPr txBox="1"/>
          <p:nvPr/>
        </p:nvSpPr>
        <p:spPr>
          <a:xfrm>
            <a:off x="1731495" y="5194397"/>
            <a:ext cx="1396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Apprendre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DF3CD4A-0B4C-5272-69B5-AFEC81FE6D24}"/>
              </a:ext>
            </a:extLst>
          </p:cNvPr>
          <p:cNvSpPr txBox="1"/>
          <p:nvPr/>
        </p:nvSpPr>
        <p:spPr>
          <a:xfrm>
            <a:off x="5050619" y="3125821"/>
            <a:ext cx="16482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Créer du lien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F6F95FF-3D51-4DF3-78CA-BDB8ECC27FAC}"/>
              </a:ext>
            </a:extLst>
          </p:cNvPr>
          <p:cNvSpPr txBox="1"/>
          <p:nvPr/>
        </p:nvSpPr>
        <p:spPr>
          <a:xfrm>
            <a:off x="5050619" y="4013467"/>
            <a:ext cx="22461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Partager les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bonnes  pratiques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1FEBC4B-3842-6A5D-D595-8FE9E5ADF011}"/>
              </a:ext>
            </a:extLst>
          </p:cNvPr>
          <p:cNvSpPr txBox="1"/>
          <p:nvPr/>
        </p:nvSpPr>
        <p:spPr>
          <a:xfrm>
            <a:off x="5050619" y="5194397"/>
            <a:ext cx="2274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Faire du business</a:t>
            </a:r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E8C0AA4C-2E36-69BD-530B-EA844258E6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1644" y="3124887"/>
            <a:ext cx="418970" cy="418970"/>
          </a:xfrm>
          <a:prstGeom prst="rect">
            <a:avLst/>
          </a:prstGeom>
        </p:spPr>
      </p:pic>
      <p:pic>
        <p:nvPicPr>
          <p:cNvPr id="20" name="Graphique 19">
            <a:extLst>
              <a:ext uri="{FF2B5EF4-FFF2-40B4-BE49-F238E27FC236}">
                <a16:creationId xmlns:a16="http://schemas.microsoft.com/office/drawing/2014/main" id="{F84033FA-01EA-D4DB-94C7-ABA633BD16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1644" y="4157925"/>
            <a:ext cx="418970" cy="418970"/>
          </a:xfrm>
          <a:prstGeom prst="rect">
            <a:avLst/>
          </a:prstGeom>
        </p:spPr>
      </p:pic>
      <p:pic>
        <p:nvPicPr>
          <p:cNvPr id="21" name="Graphique 20">
            <a:extLst>
              <a:ext uri="{FF2B5EF4-FFF2-40B4-BE49-F238E27FC236}">
                <a16:creationId xmlns:a16="http://schemas.microsoft.com/office/drawing/2014/main" id="{28AA6FD6-63B3-FE8F-ADF8-F463B8B065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9904" y="5194397"/>
            <a:ext cx="418970" cy="418970"/>
          </a:xfrm>
          <a:prstGeom prst="rect">
            <a:avLst/>
          </a:prstGeom>
        </p:spPr>
      </p:pic>
      <p:pic>
        <p:nvPicPr>
          <p:cNvPr id="22" name="Graphique 21">
            <a:extLst>
              <a:ext uri="{FF2B5EF4-FFF2-40B4-BE49-F238E27FC236}">
                <a16:creationId xmlns:a16="http://schemas.microsoft.com/office/drawing/2014/main" id="{AD25647C-429D-F9BD-F071-3F3B0DE57C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24256" y="3131522"/>
            <a:ext cx="418970" cy="418970"/>
          </a:xfrm>
          <a:prstGeom prst="rect">
            <a:avLst/>
          </a:prstGeom>
        </p:spPr>
      </p:pic>
      <p:pic>
        <p:nvPicPr>
          <p:cNvPr id="23" name="Graphique 22">
            <a:extLst>
              <a:ext uri="{FF2B5EF4-FFF2-40B4-BE49-F238E27FC236}">
                <a16:creationId xmlns:a16="http://schemas.microsoft.com/office/drawing/2014/main" id="{79147EC0-A3E2-9BE4-A6A7-B8D3F0DAB5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04046" y="4150679"/>
            <a:ext cx="418970" cy="418970"/>
          </a:xfrm>
          <a:prstGeom prst="rect">
            <a:avLst/>
          </a:prstGeom>
        </p:spPr>
      </p:pic>
      <p:pic>
        <p:nvPicPr>
          <p:cNvPr id="24" name="Graphique 23">
            <a:extLst>
              <a:ext uri="{FF2B5EF4-FFF2-40B4-BE49-F238E27FC236}">
                <a16:creationId xmlns:a16="http://schemas.microsoft.com/office/drawing/2014/main" id="{405F3907-35A8-302C-B890-C3A4B3D585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26966" y="5195714"/>
            <a:ext cx="418970" cy="41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23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phique 37">
            <a:extLst>
              <a:ext uri="{FF2B5EF4-FFF2-40B4-BE49-F238E27FC236}">
                <a16:creationId xmlns:a16="http://schemas.microsoft.com/office/drawing/2014/main" id="{0B94D3B8-9005-EFE8-7DC7-9B6B8D815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94279" y="2340749"/>
            <a:ext cx="2514600" cy="404812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EF47A34-D294-2D59-2C66-71BBB4804807}"/>
              </a:ext>
            </a:extLst>
          </p:cNvPr>
          <p:cNvSpPr txBox="1"/>
          <p:nvPr/>
        </p:nvSpPr>
        <p:spPr>
          <a:xfrm>
            <a:off x="1741814" y="365029"/>
            <a:ext cx="57225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rtl="0"/>
            <a:r>
              <a:rPr lang="fr-FR" sz="2800" b="1" i="0" u="none" strike="noStrike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Les règles du jeu de </a:t>
            </a:r>
          </a:p>
          <a:p>
            <a:pPr marR="0" rtl="0"/>
            <a:r>
              <a:rPr lang="fr-FR" sz="2800" b="1" i="0" u="none" strike="noStrike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l’Essentiels Team Business</a:t>
            </a:r>
            <a:endParaRPr lang="fr-FR" sz="2800" b="1" i="0" u="none" strike="noStrike" dirty="0">
              <a:solidFill>
                <a:srgbClr val="D8A93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99CF5E41-BCE6-1074-A0E4-67CC5FA38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27737" y="1387820"/>
            <a:ext cx="992726" cy="81371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F080719F-5B87-B23B-527E-8ECDFB6DF325}"/>
              </a:ext>
            </a:extLst>
          </p:cNvPr>
          <p:cNvSpPr/>
          <p:nvPr/>
        </p:nvSpPr>
        <p:spPr>
          <a:xfrm>
            <a:off x="913337" y="2389516"/>
            <a:ext cx="483079" cy="474453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69CB858-C65E-82F8-2343-1CC1425732A7}"/>
              </a:ext>
            </a:extLst>
          </p:cNvPr>
          <p:cNvSpPr/>
          <p:nvPr/>
        </p:nvSpPr>
        <p:spPr>
          <a:xfrm>
            <a:off x="1008524" y="2480390"/>
            <a:ext cx="292705" cy="29270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94F0A6F-469C-DE4B-10E8-C575DEA5F1E0}"/>
              </a:ext>
            </a:extLst>
          </p:cNvPr>
          <p:cNvSpPr txBox="1"/>
          <p:nvPr/>
        </p:nvSpPr>
        <p:spPr>
          <a:xfrm>
            <a:off x="1491602" y="2373866"/>
            <a:ext cx="4788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Je m'engage à garder confidentiel le contenu des échanges entre les adhérents du Réseau Essentiels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3E65D6A-2ACD-45E4-CCCF-088D45FC5093}"/>
              </a:ext>
            </a:extLst>
          </p:cNvPr>
          <p:cNvSpPr/>
          <p:nvPr/>
        </p:nvSpPr>
        <p:spPr>
          <a:xfrm>
            <a:off x="913337" y="3191773"/>
            <a:ext cx="483079" cy="474453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55B6AA4-DA3A-E662-3027-8B04225DAA2A}"/>
              </a:ext>
            </a:extLst>
          </p:cNvPr>
          <p:cNvSpPr/>
          <p:nvPr/>
        </p:nvSpPr>
        <p:spPr>
          <a:xfrm>
            <a:off x="1008524" y="3282647"/>
            <a:ext cx="292705" cy="29270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9F4BBFC-CED7-AAB5-27A4-B7DFDA4A045F}"/>
              </a:ext>
            </a:extLst>
          </p:cNvPr>
          <p:cNvSpPr txBox="1"/>
          <p:nvPr/>
        </p:nvSpPr>
        <p:spPr>
          <a:xfrm>
            <a:off x="1491603" y="3097963"/>
            <a:ext cx="46849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J’informe de ma présence ou non aux rendez-vous via le lien d’inscription. Je le reçois par mail ou sur le groupe WhatsApp.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9045B84-1AD7-7208-EEB1-4B00BE5728B8}"/>
              </a:ext>
            </a:extLst>
          </p:cNvPr>
          <p:cNvSpPr/>
          <p:nvPr/>
        </p:nvSpPr>
        <p:spPr>
          <a:xfrm>
            <a:off x="913337" y="3994030"/>
            <a:ext cx="483079" cy="474453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49E79F2-A21B-131C-4EAC-C2F1494E0A68}"/>
              </a:ext>
            </a:extLst>
          </p:cNvPr>
          <p:cNvSpPr/>
          <p:nvPr/>
        </p:nvSpPr>
        <p:spPr>
          <a:xfrm>
            <a:off x="1008524" y="4084904"/>
            <a:ext cx="292705" cy="29270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D8E2444-EA95-0801-5287-9CA23B80CE86}"/>
              </a:ext>
            </a:extLst>
          </p:cNvPr>
          <p:cNvSpPr txBox="1"/>
          <p:nvPr/>
        </p:nvSpPr>
        <p:spPr>
          <a:xfrm>
            <a:off x="1491602" y="3986205"/>
            <a:ext cx="4788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Je coopte d’autres professionnels à découvrir le club lors des rendez-vous mensuels Essentiels Team Business.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09041A8-1E7E-E1E4-F250-4ACAA5362389}"/>
              </a:ext>
            </a:extLst>
          </p:cNvPr>
          <p:cNvSpPr/>
          <p:nvPr/>
        </p:nvSpPr>
        <p:spPr>
          <a:xfrm>
            <a:off x="913337" y="4796287"/>
            <a:ext cx="483079" cy="474453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67F05FB-83A4-E242-68D6-E793D34AB191}"/>
              </a:ext>
            </a:extLst>
          </p:cNvPr>
          <p:cNvSpPr/>
          <p:nvPr/>
        </p:nvSpPr>
        <p:spPr>
          <a:xfrm>
            <a:off x="1008524" y="4887161"/>
            <a:ext cx="292705" cy="29270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8048225-29F0-19EE-3CE1-BAB3285A15CC}"/>
              </a:ext>
            </a:extLst>
          </p:cNvPr>
          <p:cNvSpPr txBox="1"/>
          <p:nvPr/>
        </p:nvSpPr>
        <p:spPr>
          <a:xfrm>
            <a:off x="1491602" y="4788462"/>
            <a:ext cx="4604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Chaque invité ne peut assister qu’à une seule rencontre découverte.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4229B43-0B9A-C1C4-E6D5-9A30681B208E}"/>
              </a:ext>
            </a:extLst>
          </p:cNvPr>
          <p:cNvSpPr/>
          <p:nvPr/>
        </p:nvSpPr>
        <p:spPr>
          <a:xfrm>
            <a:off x="913337" y="5598544"/>
            <a:ext cx="483079" cy="474453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473EDC3-83AC-C1AB-1EB7-15F9AC2C9B7D}"/>
              </a:ext>
            </a:extLst>
          </p:cNvPr>
          <p:cNvSpPr/>
          <p:nvPr/>
        </p:nvSpPr>
        <p:spPr>
          <a:xfrm>
            <a:off x="1008524" y="5689418"/>
            <a:ext cx="292705" cy="29270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871CADF-2377-00C4-B394-88F22A812CBB}"/>
              </a:ext>
            </a:extLst>
          </p:cNvPr>
          <p:cNvSpPr txBox="1"/>
          <p:nvPr/>
        </p:nvSpPr>
        <p:spPr>
          <a:xfrm>
            <a:off x="1491603" y="5598544"/>
            <a:ext cx="4684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Je m’engage à respecter mes co-équipiers et à véhiculer les valeurs du  club.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717EF33-87BE-83AD-CC2A-786B53B423DF}"/>
              </a:ext>
            </a:extLst>
          </p:cNvPr>
          <p:cNvSpPr/>
          <p:nvPr/>
        </p:nvSpPr>
        <p:spPr>
          <a:xfrm>
            <a:off x="6446138" y="2389516"/>
            <a:ext cx="483079" cy="474453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113F644-4B0D-73A7-0E47-9EE99B109F05}"/>
              </a:ext>
            </a:extLst>
          </p:cNvPr>
          <p:cNvSpPr/>
          <p:nvPr/>
        </p:nvSpPr>
        <p:spPr>
          <a:xfrm>
            <a:off x="6541325" y="2480390"/>
            <a:ext cx="292705" cy="29270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CF2C275-F85B-8F41-D784-CFC5BAEB0D19}"/>
              </a:ext>
            </a:extLst>
          </p:cNvPr>
          <p:cNvSpPr txBox="1"/>
          <p:nvPr/>
        </p:nvSpPr>
        <p:spPr>
          <a:xfrm>
            <a:off x="7024403" y="2340749"/>
            <a:ext cx="4595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Je recommande un maximum mes co-équipiers lorsque j’en ai l’opportunité.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CCF2DEB-1498-8126-33D4-5329A4C5F671}"/>
              </a:ext>
            </a:extLst>
          </p:cNvPr>
          <p:cNvSpPr/>
          <p:nvPr/>
        </p:nvSpPr>
        <p:spPr>
          <a:xfrm>
            <a:off x="6446138" y="3191773"/>
            <a:ext cx="483079" cy="474453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8E696B7B-0514-264C-F3F3-F4BF4B207356}"/>
              </a:ext>
            </a:extLst>
          </p:cNvPr>
          <p:cNvSpPr/>
          <p:nvPr/>
        </p:nvSpPr>
        <p:spPr>
          <a:xfrm>
            <a:off x="6541325" y="3282647"/>
            <a:ext cx="292705" cy="29270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58416E3-F5CD-F005-E1A4-F091F61A4CE2}"/>
              </a:ext>
            </a:extLst>
          </p:cNvPr>
          <p:cNvSpPr txBox="1"/>
          <p:nvPr/>
        </p:nvSpPr>
        <p:spPr>
          <a:xfrm>
            <a:off x="7024404" y="2965296"/>
            <a:ext cx="46849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Je participe et je suis actif à la vie du club en communiquant sur le groupe WhatsApp, en partageant les publications de mes co-équipiers sur les réseaux sociaux, en étant force de proposition dans le but de faire évoluer le club.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6D7A142-8913-1BF8-3B1A-A2117C25455D}"/>
              </a:ext>
            </a:extLst>
          </p:cNvPr>
          <p:cNvSpPr/>
          <p:nvPr/>
        </p:nvSpPr>
        <p:spPr>
          <a:xfrm>
            <a:off x="6446138" y="4235570"/>
            <a:ext cx="483079" cy="474453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F5F21ED8-37C3-4FCE-399E-230B2C573866}"/>
              </a:ext>
            </a:extLst>
          </p:cNvPr>
          <p:cNvSpPr/>
          <p:nvPr/>
        </p:nvSpPr>
        <p:spPr>
          <a:xfrm>
            <a:off x="6541325" y="4326444"/>
            <a:ext cx="292705" cy="29270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904F277-C36C-F9F1-1406-ECD5514B9131}"/>
              </a:ext>
            </a:extLst>
          </p:cNvPr>
          <p:cNvSpPr txBox="1"/>
          <p:nvPr/>
        </p:nvSpPr>
        <p:spPr>
          <a:xfrm>
            <a:off x="7024403" y="4288130"/>
            <a:ext cx="4336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Je réalise mes face à face programmés avec mes co-équipiers.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C5680E97-D65D-5808-EE78-06AC879D6345}"/>
              </a:ext>
            </a:extLst>
          </p:cNvPr>
          <p:cNvSpPr/>
          <p:nvPr/>
        </p:nvSpPr>
        <p:spPr>
          <a:xfrm>
            <a:off x="6446138" y="5037827"/>
            <a:ext cx="483079" cy="474453"/>
          </a:xfrm>
          <a:prstGeom prst="ellipse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73ACD67B-BD39-7450-1D39-D5DCB00ECE71}"/>
              </a:ext>
            </a:extLst>
          </p:cNvPr>
          <p:cNvSpPr/>
          <p:nvPr/>
        </p:nvSpPr>
        <p:spPr>
          <a:xfrm>
            <a:off x="6541325" y="5128701"/>
            <a:ext cx="292705" cy="29270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435D5833-3720-6B10-40C5-63351FF5F145}"/>
              </a:ext>
            </a:extLst>
          </p:cNvPr>
          <p:cNvSpPr txBox="1"/>
          <p:nvPr/>
        </p:nvSpPr>
        <p:spPr>
          <a:xfrm>
            <a:off x="7024404" y="4964633"/>
            <a:ext cx="47851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Je vais jusqu’au bout de mon adhésion pour une durée d’un an. Si je souhaite mettre un terme à cet engagement, je règlerai 30% du restant dû de ma facture.</a:t>
            </a:r>
          </a:p>
        </p:txBody>
      </p:sp>
      <p:pic>
        <p:nvPicPr>
          <p:cNvPr id="39" name="Graphique 38">
            <a:extLst>
              <a:ext uri="{FF2B5EF4-FFF2-40B4-BE49-F238E27FC236}">
                <a16:creationId xmlns:a16="http://schemas.microsoft.com/office/drawing/2014/main" id="{27EAA254-036E-A60E-2129-4D9FF95A42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9141" y="371230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259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que 2">
            <a:extLst>
              <a:ext uri="{FF2B5EF4-FFF2-40B4-BE49-F238E27FC236}">
                <a16:creationId xmlns:a16="http://schemas.microsoft.com/office/drawing/2014/main" id="{3D8100A9-FFBF-836A-2A5E-0F7299177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23036" y="2701705"/>
            <a:ext cx="790575" cy="1485900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B91F6CF0-AFE6-D0A4-E449-5C439F9224F1}"/>
              </a:ext>
            </a:extLst>
          </p:cNvPr>
          <p:cNvSpPr>
            <a:spLocks noChangeAspect="1"/>
          </p:cNvSpPr>
          <p:nvPr/>
        </p:nvSpPr>
        <p:spPr>
          <a:xfrm>
            <a:off x="3035911" y="682291"/>
            <a:ext cx="1635434" cy="1635434"/>
          </a:xfrm>
          <a:prstGeom prst="ellipse">
            <a:avLst/>
          </a:prstGeom>
          <a:solidFill>
            <a:srgbClr val="F1F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1200" b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Une équipe  </a:t>
            </a:r>
          </a:p>
          <a:p>
            <a:pPr algn="ctr"/>
            <a:r>
              <a:rPr lang="fr-FR" sz="1200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à vos côtés</a:t>
            </a: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FE09569C-2EF1-3066-AB58-F5562350C7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672342">
            <a:off x="3459385" y="1185313"/>
            <a:ext cx="938156" cy="1521333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B21FFC3C-E0DA-D575-18C0-005E78012CD4}"/>
              </a:ext>
            </a:extLst>
          </p:cNvPr>
          <p:cNvSpPr>
            <a:spLocks noChangeAspect="1"/>
          </p:cNvSpPr>
          <p:nvPr/>
        </p:nvSpPr>
        <p:spPr>
          <a:xfrm>
            <a:off x="2635095" y="2983296"/>
            <a:ext cx="1635434" cy="1635434"/>
          </a:xfrm>
          <a:prstGeom prst="ellipse">
            <a:avLst/>
          </a:prstGeom>
          <a:solidFill>
            <a:srgbClr val="F1F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fr-FR" sz="1200" b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 avantages </a:t>
            </a:r>
          </a:p>
          <a:p>
            <a:pPr algn="ctr"/>
            <a:r>
              <a:rPr lang="fr-FR" sz="1200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 remises auprès </a:t>
            </a:r>
          </a:p>
          <a:p>
            <a:pPr algn="ctr"/>
            <a:r>
              <a:rPr lang="fr-FR" sz="1200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 nombreux </a:t>
            </a:r>
          </a:p>
          <a:p>
            <a:pPr algn="ctr"/>
            <a:r>
              <a:rPr lang="fr-FR" sz="1200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partenaires locaux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6D61E842-14D7-23BC-C462-EA633AD5D6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3992783">
            <a:off x="2845072" y="2610033"/>
            <a:ext cx="938156" cy="1521333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B5EE2404-5607-A26F-6EC0-16620C34A80F}"/>
              </a:ext>
            </a:extLst>
          </p:cNvPr>
          <p:cNvSpPr>
            <a:spLocks noChangeAspect="1"/>
          </p:cNvSpPr>
          <p:nvPr/>
        </p:nvSpPr>
        <p:spPr>
          <a:xfrm>
            <a:off x="5040337" y="5037777"/>
            <a:ext cx="1635434" cy="1635434"/>
          </a:xfrm>
          <a:prstGeom prst="ellipse">
            <a:avLst/>
          </a:prstGeom>
          <a:solidFill>
            <a:srgbClr val="F1F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1200" b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Une dynamique d’équipe </a:t>
            </a:r>
          </a:p>
          <a:p>
            <a:pPr algn="ctr"/>
            <a:r>
              <a:rPr lang="fr-FR" sz="1200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dans un esprit convivial et bienveillant</a:t>
            </a: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38C1B921-7A0D-9E8C-AEA9-1658E2475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929760">
            <a:off x="4909210" y="5079576"/>
            <a:ext cx="938156" cy="1521333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F5A04350-416F-A85A-5916-8590CE890C97}"/>
              </a:ext>
            </a:extLst>
          </p:cNvPr>
          <p:cNvSpPr>
            <a:spLocks noChangeAspect="1"/>
          </p:cNvSpPr>
          <p:nvPr/>
        </p:nvSpPr>
        <p:spPr>
          <a:xfrm>
            <a:off x="7807170" y="3721932"/>
            <a:ext cx="1635434" cy="1635434"/>
          </a:xfrm>
          <a:prstGeom prst="ellipse">
            <a:avLst/>
          </a:prstGeom>
          <a:solidFill>
            <a:srgbClr val="F1F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1200" b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 ateliers </a:t>
            </a:r>
          </a:p>
          <a:p>
            <a:pPr algn="ctr"/>
            <a:r>
              <a:rPr lang="fr-FR" sz="1200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pour rester à la page</a:t>
            </a:r>
          </a:p>
        </p:txBody>
      </p:sp>
      <p:pic>
        <p:nvPicPr>
          <p:cNvPr id="14" name="Graphique 13">
            <a:extLst>
              <a:ext uri="{FF2B5EF4-FFF2-40B4-BE49-F238E27FC236}">
                <a16:creationId xmlns:a16="http://schemas.microsoft.com/office/drawing/2014/main" id="{BD45E053-D20E-6FCD-9916-2174F4BFB2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443193">
            <a:off x="8511995" y="4093969"/>
            <a:ext cx="938156" cy="1521333"/>
          </a:xfrm>
          <a:prstGeom prst="rect">
            <a:avLst/>
          </a:prstGeo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3FF5CD5E-77A0-D64F-0A9B-7EEA730124D4}"/>
              </a:ext>
            </a:extLst>
          </p:cNvPr>
          <p:cNvSpPr>
            <a:spLocks noChangeAspect="1"/>
          </p:cNvSpPr>
          <p:nvPr/>
        </p:nvSpPr>
        <p:spPr>
          <a:xfrm>
            <a:off x="7733935" y="1034217"/>
            <a:ext cx="1635434" cy="1635434"/>
          </a:xfrm>
          <a:prstGeom prst="ellipse">
            <a:avLst/>
          </a:prstGeom>
          <a:solidFill>
            <a:srgbClr val="F1F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1200" b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 outils </a:t>
            </a:r>
          </a:p>
          <a:p>
            <a:pPr algn="ctr"/>
            <a:r>
              <a:rPr lang="fr-FR" sz="1200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pour développer votre visibilité</a:t>
            </a:r>
          </a:p>
        </p:txBody>
      </p:sp>
      <p:pic>
        <p:nvPicPr>
          <p:cNvPr id="16" name="Graphique 15">
            <a:extLst>
              <a:ext uri="{FF2B5EF4-FFF2-40B4-BE49-F238E27FC236}">
                <a16:creationId xmlns:a16="http://schemas.microsoft.com/office/drawing/2014/main" id="{B15FAB64-D201-76AF-C247-CC03D7C898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319941">
            <a:off x="8466935" y="796114"/>
            <a:ext cx="938156" cy="1521333"/>
          </a:xfrm>
          <a:prstGeom prst="rect">
            <a:avLst/>
          </a:prstGeom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5C3972F2-7928-9740-9F52-FAE3B4BC00DC}"/>
              </a:ext>
            </a:extLst>
          </p:cNvPr>
          <p:cNvSpPr>
            <a:spLocks noChangeAspect="1"/>
          </p:cNvSpPr>
          <p:nvPr/>
        </p:nvSpPr>
        <p:spPr>
          <a:xfrm>
            <a:off x="5539812" y="120004"/>
            <a:ext cx="1635434" cy="1635434"/>
          </a:xfrm>
          <a:prstGeom prst="ellipse">
            <a:avLst/>
          </a:prstGeom>
          <a:solidFill>
            <a:srgbClr val="F1F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fr-FR" sz="1200" b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 réseau </a:t>
            </a:r>
          </a:p>
          <a:p>
            <a:pPr algn="ctr"/>
            <a:r>
              <a:rPr lang="fr-FR" sz="1200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d’entraide et de </a:t>
            </a:r>
          </a:p>
          <a:p>
            <a:pPr algn="ctr"/>
            <a:r>
              <a:rPr lang="fr-FR" sz="1200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Recommandation</a:t>
            </a:r>
          </a:p>
          <a:p>
            <a:pPr algn="ctr"/>
            <a:r>
              <a:rPr lang="fr-FR" sz="1200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pour booster  </a:t>
            </a:r>
          </a:p>
          <a:p>
            <a:pPr algn="ctr"/>
            <a:r>
              <a:rPr lang="fr-FR" sz="1200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votre activité</a:t>
            </a: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C6779B56-43F6-D0EB-CF8A-EC91482252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7529" y="330201"/>
            <a:ext cx="938156" cy="1521333"/>
          </a:xfrm>
          <a:prstGeom prst="rect">
            <a:avLst/>
          </a:prstGeom>
        </p:spPr>
      </p:pic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4908C041-5432-5474-7DA6-24E9E1EC8C37}"/>
              </a:ext>
            </a:extLst>
          </p:cNvPr>
          <p:cNvCxnSpPr/>
          <p:nvPr/>
        </p:nvCxnSpPr>
        <p:spPr>
          <a:xfrm flipH="1" flipV="1">
            <a:off x="4537348" y="2167871"/>
            <a:ext cx="731520" cy="592183"/>
          </a:xfrm>
          <a:prstGeom prst="straightConnector1">
            <a:avLst/>
          </a:prstGeom>
          <a:ln w="28575">
            <a:solidFill>
              <a:srgbClr val="D8A9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967DC029-D98D-1AD4-F460-5A50FE8A8210}"/>
              </a:ext>
            </a:extLst>
          </p:cNvPr>
          <p:cNvCxnSpPr>
            <a:cxnSpLocks/>
          </p:cNvCxnSpPr>
          <p:nvPr/>
        </p:nvCxnSpPr>
        <p:spPr>
          <a:xfrm flipV="1">
            <a:off x="6231799" y="1898141"/>
            <a:ext cx="95294" cy="565821"/>
          </a:xfrm>
          <a:prstGeom prst="straightConnector1">
            <a:avLst/>
          </a:prstGeom>
          <a:ln w="28575">
            <a:solidFill>
              <a:srgbClr val="D8A9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722EF170-E14A-E7F8-ECA7-AB3A5962ED83}"/>
              </a:ext>
            </a:extLst>
          </p:cNvPr>
          <p:cNvCxnSpPr>
            <a:cxnSpLocks/>
          </p:cNvCxnSpPr>
          <p:nvPr/>
        </p:nvCxnSpPr>
        <p:spPr>
          <a:xfrm flipV="1">
            <a:off x="7051861" y="2419286"/>
            <a:ext cx="676734" cy="445834"/>
          </a:xfrm>
          <a:prstGeom prst="straightConnector1">
            <a:avLst/>
          </a:prstGeom>
          <a:ln w="28575">
            <a:solidFill>
              <a:srgbClr val="D8A9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4E6DF88E-049E-421D-C78C-2DE2CD480412}"/>
              </a:ext>
            </a:extLst>
          </p:cNvPr>
          <p:cNvCxnSpPr/>
          <p:nvPr/>
        </p:nvCxnSpPr>
        <p:spPr>
          <a:xfrm>
            <a:off x="6875711" y="3561806"/>
            <a:ext cx="866481" cy="363481"/>
          </a:xfrm>
          <a:prstGeom prst="straightConnector1">
            <a:avLst/>
          </a:prstGeom>
          <a:ln w="28575">
            <a:solidFill>
              <a:srgbClr val="D8A9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A31AE5C4-0DCD-BFF2-971A-332DAACA7D41}"/>
              </a:ext>
            </a:extLst>
          </p:cNvPr>
          <p:cNvCxnSpPr>
            <a:cxnSpLocks/>
          </p:cNvCxnSpPr>
          <p:nvPr/>
        </p:nvCxnSpPr>
        <p:spPr>
          <a:xfrm flipH="1">
            <a:off x="6022924" y="4259895"/>
            <a:ext cx="84301" cy="654152"/>
          </a:xfrm>
          <a:prstGeom prst="straightConnector1">
            <a:avLst/>
          </a:prstGeom>
          <a:ln w="28575">
            <a:solidFill>
              <a:srgbClr val="D8A9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ACE48E55-827B-31E1-F6B9-687224C936CA}"/>
              </a:ext>
            </a:extLst>
          </p:cNvPr>
          <p:cNvCxnSpPr/>
          <p:nvPr/>
        </p:nvCxnSpPr>
        <p:spPr>
          <a:xfrm flipH="1">
            <a:off x="4466347" y="3515931"/>
            <a:ext cx="993453" cy="213771"/>
          </a:xfrm>
          <a:prstGeom prst="straightConnector1">
            <a:avLst/>
          </a:prstGeom>
          <a:ln w="28575">
            <a:solidFill>
              <a:srgbClr val="D8A9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CE8E5755-9A65-818D-EBBD-E177EAFFAFFF}"/>
              </a:ext>
            </a:extLst>
          </p:cNvPr>
          <p:cNvSpPr txBox="1"/>
          <p:nvPr/>
        </p:nvSpPr>
        <p:spPr>
          <a:xfrm>
            <a:off x="408541" y="1021265"/>
            <a:ext cx="5722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rtl="0"/>
            <a:r>
              <a:rPr lang="fr-FR" sz="2800" b="1" i="0" u="none" strike="noStrike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 résumé</a:t>
            </a:r>
            <a:endParaRPr lang="fr-FR" sz="2800" b="1" i="0" u="none" strike="noStrike" dirty="0">
              <a:solidFill>
                <a:srgbClr val="D8A93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5" name="Graphique 34">
            <a:extLst>
              <a:ext uri="{FF2B5EF4-FFF2-40B4-BE49-F238E27FC236}">
                <a16:creationId xmlns:a16="http://schemas.microsoft.com/office/drawing/2014/main" id="{83207C3C-E15F-32C4-CEB3-258C53AEF8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4464" y="1578681"/>
            <a:ext cx="992726" cy="81371"/>
          </a:xfrm>
          <a:prstGeom prst="rect">
            <a:avLst/>
          </a:prstGeom>
        </p:spPr>
      </p:pic>
      <p:pic>
        <p:nvPicPr>
          <p:cNvPr id="37" name="Graphique 36">
            <a:extLst>
              <a:ext uri="{FF2B5EF4-FFF2-40B4-BE49-F238E27FC236}">
                <a16:creationId xmlns:a16="http://schemas.microsoft.com/office/drawing/2014/main" id="{D86BB1F4-0544-3C3D-E43B-CAC9FD2B61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9447" y="4400550"/>
            <a:ext cx="2785538" cy="2457449"/>
          </a:xfrm>
          <a:prstGeom prst="rect">
            <a:avLst/>
          </a:prstGeom>
        </p:spPr>
      </p:pic>
      <p:pic>
        <p:nvPicPr>
          <p:cNvPr id="38" name="Graphique 37">
            <a:extLst>
              <a:ext uri="{FF2B5EF4-FFF2-40B4-BE49-F238E27FC236}">
                <a16:creationId xmlns:a16="http://schemas.microsoft.com/office/drawing/2014/main" id="{3B82638E-8ECC-20D6-CB45-0DA4454A1D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10908335" y="225600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244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nombre, Police&#10;&#10;Description générée automatiquement">
            <a:extLst>
              <a:ext uri="{FF2B5EF4-FFF2-40B4-BE49-F238E27FC236}">
                <a16:creationId xmlns:a16="http://schemas.microsoft.com/office/drawing/2014/main" id="{08056777-D5C6-DE8C-2F00-6103FE1CA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350" y="146961"/>
            <a:ext cx="9553300" cy="656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047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sourire, Visage humain&#10;&#10;Description générée automatiquement">
            <a:extLst>
              <a:ext uri="{FF2B5EF4-FFF2-40B4-BE49-F238E27FC236}">
                <a16:creationId xmlns:a16="http://schemas.microsoft.com/office/drawing/2014/main" id="{5DEEAC85-6571-6489-9514-E0E96DF2B14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8"/>
            <a:ext cx="12192000" cy="6855423"/>
          </a:xfrm>
          <a:prstGeom prst="rect">
            <a:avLst/>
          </a:prstGeom>
        </p:spPr>
      </p:pic>
      <p:pic>
        <p:nvPicPr>
          <p:cNvPr id="5" name="Graphique 4">
            <a:extLst>
              <a:ext uri="{FF2B5EF4-FFF2-40B4-BE49-F238E27FC236}">
                <a16:creationId xmlns:a16="http://schemas.microsoft.com/office/drawing/2014/main" id="{F2AFD9BF-C659-F7E9-0165-31C3A6B8D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19425" y="5268733"/>
            <a:ext cx="5810250" cy="997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9ACC924-228D-788B-E2A6-DFF44E04669B}"/>
              </a:ext>
            </a:extLst>
          </p:cNvPr>
          <p:cNvSpPr txBox="1"/>
          <p:nvPr/>
        </p:nvSpPr>
        <p:spPr>
          <a:xfrm>
            <a:off x="3019425" y="6361167"/>
            <a:ext cx="5722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rtl="0"/>
            <a:r>
              <a:rPr lang="fr-FR" sz="2000" b="1" i="0" u="none" strike="noStrike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Merci pour votre participation !</a:t>
            </a:r>
            <a:endParaRPr lang="fr-FR" sz="2000" b="1" i="0" u="none" strike="noStrike" dirty="0">
              <a:solidFill>
                <a:srgbClr val="D8A93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669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que 1">
            <a:extLst>
              <a:ext uri="{FF2B5EF4-FFF2-40B4-BE49-F238E27FC236}">
                <a16:creationId xmlns:a16="http://schemas.microsoft.com/office/drawing/2014/main" id="{15E47060-51ED-3D3B-3E29-72EF8A48EA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9447" y="4400550"/>
            <a:ext cx="2785538" cy="245744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DB47E76-8411-E112-3B4A-477C19E0FE4E}"/>
              </a:ext>
            </a:extLst>
          </p:cNvPr>
          <p:cNvSpPr txBox="1"/>
          <p:nvPr/>
        </p:nvSpPr>
        <p:spPr>
          <a:xfrm>
            <a:off x="236961" y="2457450"/>
            <a:ext cx="2571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rtl="0"/>
            <a:r>
              <a:rPr lang="fr-FR" sz="2800" b="1" i="0" u="none" strike="noStrike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Témoignages</a:t>
            </a:r>
            <a:endParaRPr lang="fr-FR" sz="2800" b="1" i="0" u="none" strike="noStrike" dirty="0">
              <a:solidFill>
                <a:srgbClr val="D8A93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176FF1D5-A2C5-5301-0C95-74D4C5C84A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4587" y="3048163"/>
            <a:ext cx="992726" cy="81371"/>
          </a:xfrm>
          <a:prstGeom prst="rect">
            <a:avLst/>
          </a:prstGeom>
        </p:spPr>
      </p:pic>
      <p:pic>
        <p:nvPicPr>
          <p:cNvPr id="6" name="e3f89d45-43e9-450a-892c-723e7d5bc134">
            <a:hlinkClick r:id="" action="ppaction://media"/>
            <a:extLst>
              <a:ext uri="{FF2B5EF4-FFF2-40B4-BE49-F238E27FC236}">
                <a16:creationId xmlns:a16="http://schemas.microsoft.com/office/drawing/2014/main" id="{9A87F8B7-71E8-E1AF-A605-9BC2BB1AA2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301324" y="404147"/>
            <a:ext cx="5080700" cy="2855662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7" name="5c2ab8cb-474b-40f1-b409-1c53c71af96d">
            <a:hlinkClick r:id="" action="ppaction://media"/>
            <a:extLst>
              <a:ext uri="{FF2B5EF4-FFF2-40B4-BE49-F238E27FC236}">
                <a16:creationId xmlns:a16="http://schemas.microsoft.com/office/drawing/2014/main" id="{C16A7332-35D3-DF71-B5A9-2A7C8F897CA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31074" y="404147"/>
            <a:ext cx="3423965" cy="6049705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8" name="45ed5f8a-0932-4117-a9a9-53ad71b96ce1">
            <a:hlinkClick r:id="" action="ppaction://media"/>
            <a:extLst>
              <a:ext uri="{FF2B5EF4-FFF2-40B4-BE49-F238E27FC236}">
                <a16:creationId xmlns:a16="http://schemas.microsoft.com/office/drawing/2014/main" id="{78E7B4EA-22F9-8CEE-1C75-7D9A62FC88E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37021" y="3598192"/>
            <a:ext cx="5045003" cy="2855662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89848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0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96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933EB29E-9AA6-3581-2CF7-8CE6E2B0F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476445" cy="5856714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F9666AF1-B662-73DC-F5DD-0FB9494A8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78717" y="705974"/>
            <a:ext cx="657225" cy="65722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35728F8-75B2-4A05-8D8E-E61D534C4A57}"/>
              </a:ext>
            </a:extLst>
          </p:cNvPr>
          <p:cNvSpPr txBox="1"/>
          <p:nvPr/>
        </p:nvSpPr>
        <p:spPr>
          <a:xfrm>
            <a:off x="6461185" y="1078302"/>
            <a:ext cx="4157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 Réseau Essentiels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98C5F6-31E8-F205-AD95-8AF02EAE790F}"/>
              </a:ext>
            </a:extLst>
          </p:cNvPr>
          <p:cNvSpPr/>
          <p:nvPr/>
        </p:nvSpPr>
        <p:spPr>
          <a:xfrm>
            <a:off x="6599205" y="1663076"/>
            <a:ext cx="638355" cy="113965"/>
          </a:xfrm>
          <a:prstGeom prst="rect">
            <a:avLst/>
          </a:prstGeom>
          <a:solidFill>
            <a:srgbClr val="7C8C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E9F1FD9-EFBE-3DAF-37AC-079CD18C6364}"/>
              </a:ext>
            </a:extLst>
          </p:cNvPr>
          <p:cNvSpPr txBox="1"/>
          <p:nvPr/>
        </p:nvSpPr>
        <p:spPr>
          <a:xfrm>
            <a:off x="6852606" y="2861454"/>
            <a:ext cx="39940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 réseau dédié aux indépendants, TPE, PME où l'humain est mis au cœur du business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4D9DC417-C015-75F9-0499-2F4D659BE5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04956" y="2928357"/>
            <a:ext cx="247650" cy="24765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5E85519-FC66-3A5F-2165-D5ED063766BF}"/>
              </a:ext>
            </a:extLst>
          </p:cNvPr>
          <p:cNvSpPr txBox="1"/>
          <p:nvPr/>
        </p:nvSpPr>
        <p:spPr>
          <a:xfrm>
            <a:off x="6852606" y="3928254"/>
            <a:ext cx="3994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 réseau axé sur les valeurs humaines, et accessible à tous.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A3F7B5A-DE2F-D36E-C2AA-4C363530AB1B}"/>
              </a:ext>
            </a:extLst>
          </p:cNvPr>
          <p:cNvSpPr txBox="1"/>
          <p:nvPr/>
        </p:nvSpPr>
        <p:spPr>
          <a:xfrm>
            <a:off x="6846855" y="4791186"/>
            <a:ext cx="39940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 réseau alliant le parfait équilibre entre convivialité, bienveillance et business.</a:t>
            </a:r>
          </a:p>
        </p:txBody>
      </p:sp>
      <p:pic>
        <p:nvPicPr>
          <p:cNvPr id="21" name="Graphique 20">
            <a:extLst>
              <a:ext uri="{FF2B5EF4-FFF2-40B4-BE49-F238E27FC236}">
                <a16:creationId xmlns:a16="http://schemas.microsoft.com/office/drawing/2014/main" id="{130E8E09-FE46-5BF6-991B-F0687E7C00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99205" y="3992228"/>
            <a:ext cx="247650" cy="247650"/>
          </a:xfrm>
          <a:prstGeom prst="rect">
            <a:avLst/>
          </a:prstGeom>
        </p:spPr>
      </p:pic>
      <p:pic>
        <p:nvPicPr>
          <p:cNvPr id="22" name="Graphique 21">
            <a:extLst>
              <a:ext uri="{FF2B5EF4-FFF2-40B4-BE49-F238E27FC236}">
                <a16:creationId xmlns:a16="http://schemas.microsoft.com/office/drawing/2014/main" id="{A4A396AC-73C6-C9C1-844B-6D5731B5DD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99205" y="5003004"/>
            <a:ext cx="247650" cy="247650"/>
          </a:xfrm>
          <a:prstGeom prst="rect">
            <a:avLst/>
          </a:prstGeom>
        </p:spPr>
      </p:pic>
      <p:pic>
        <p:nvPicPr>
          <p:cNvPr id="2" name="Graphique 1">
            <a:extLst>
              <a:ext uri="{FF2B5EF4-FFF2-40B4-BE49-F238E27FC236}">
                <a16:creationId xmlns:a16="http://schemas.microsoft.com/office/drawing/2014/main" id="{F7C1F6BC-4164-DAF7-D771-02091BD511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99205" y="2159238"/>
            <a:ext cx="247650" cy="24765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62254B4-062A-8832-D9F7-BF05F2E9BDDE}"/>
              </a:ext>
            </a:extLst>
          </p:cNvPr>
          <p:cNvSpPr txBox="1"/>
          <p:nvPr/>
        </p:nvSpPr>
        <p:spPr>
          <a:xfrm>
            <a:off x="6852606" y="2068810"/>
            <a:ext cx="3994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Réseau créé en juillet 2020, après le COVID par Gaël CLAMENS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Image 5" descr="Une image contenant habits, personne, Visage humain, homme&#10;&#10;Description générée automatiquement">
            <a:extLst>
              <a:ext uri="{FF2B5EF4-FFF2-40B4-BE49-F238E27FC236}">
                <a16:creationId xmlns:a16="http://schemas.microsoft.com/office/drawing/2014/main" id="{FC627EEA-06C7-C444-56E6-156E430218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69" y="1404581"/>
            <a:ext cx="3994030" cy="398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178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que 2">
            <a:extLst>
              <a:ext uri="{FF2B5EF4-FFF2-40B4-BE49-F238E27FC236}">
                <a16:creationId xmlns:a16="http://schemas.microsoft.com/office/drawing/2014/main" id="{1E7C4AFC-3F5A-837A-4308-04016BCB7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6367" y="2533776"/>
            <a:ext cx="1938617" cy="2002598"/>
          </a:xfrm>
          <a:prstGeom prst="rect">
            <a:avLst/>
          </a:prstGeom>
        </p:spPr>
      </p:pic>
      <p:pic>
        <p:nvPicPr>
          <p:cNvPr id="5" name="Graphique 4">
            <a:extLst>
              <a:ext uri="{FF2B5EF4-FFF2-40B4-BE49-F238E27FC236}">
                <a16:creationId xmlns:a16="http://schemas.microsoft.com/office/drawing/2014/main" id="{E95388B9-6662-0456-FD16-86CF65EFC5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65094" y="2536636"/>
            <a:ext cx="1929683" cy="1999738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05F8C7D3-8985-1488-30C2-8F81F19BA0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15316" y="2533776"/>
            <a:ext cx="1938617" cy="200899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39FB4ED-2227-251A-9C85-5FFF73710107}"/>
              </a:ext>
            </a:extLst>
          </p:cNvPr>
          <p:cNvSpPr txBox="1"/>
          <p:nvPr/>
        </p:nvSpPr>
        <p:spPr>
          <a:xfrm>
            <a:off x="3384498" y="275565"/>
            <a:ext cx="5872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Réseau Essentiels France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60C4B7-1F99-49CD-F0D3-9C9F896B57E7}"/>
              </a:ext>
            </a:extLst>
          </p:cNvPr>
          <p:cNvSpPr/>
          <p:nvPr/>
        </p:nvSpPr>
        <p:spPr>
          <a:xfrm>
            <a:off x="6001701" y="844632"/>
            <a:ext cx="638355" cy="103277"/>
          </a:xfrm>
          <a:prstGeom prst="rect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C1C5D26-14AF-A02B-2152-2707D12C3595}"/>
              </a:ext>
            </a:extLst>
          </p:cNvPr>
          <p:cNvSpPr txBox="1"/>
          <p:nvPr/>
        </p:nvSpPr>
        <p:spPr>
          <a:xfrm>
            <a:off x="3181063" y="1041420"/>
            <a:ext cx="6279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cap="all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 clubs, </a:t>
            </a:r>
          </a:p>
          <a:p>
            <a:pPr algn="ctr"/>
            <a:r>
              <a:rPr lang="fr-FR" sz="2000" b="1" cap="all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 ADN commun, </a:t>
            </a:r>
          </a:p>
          <a:p>
            <a:pPr algn="ctr"/>
            <a:r>
              <a:rPr lang="fr-FR" sz="2000" b="1" cap="all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 objectifs différents !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A28AEEA-EA11-D8F2-6962-654DC202D45C}"/>
              </a:ext>
            </a:extLst>
          </p:cNvPr>
          <p:cNvSpPr txBox="1"/>
          <p:nvPr/>
        </p:nvSpPr>
        <p:spPr>
          <a:xfrm>
            <a:off x="886367" y="3018328"/>
            <a:ext cx="1929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Essentiels </a:t>
            </a:r>
          </a:p>
          <a:p>
            <a:pPr algn="ctr"/>
            <a:r>
              <a:rPr lang="fr-FR" sz="1600" b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Teams Business</a:t>
            </a:r>
            <a:endParaRPr lang="fr-FR" sz="1600" b="1" i="0" u="none" strike="noStrike" dirty="0">
              <a:solidFill>
                <a:srgbClr val="1C2F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EEC561D-200B-1566-38DA-172208406EA0}"/>
              </a:ext>
            </a:extLst>
          </p:cNvPr>
          <p:cNvSpPr txBox="1"/>
          <p:nvPr/>
        </p:nvSpPr>
        <p:spPr>
          <a:xfrm>
            <a:off x="886367" y="3588218"/>
            <a:ext cx="1929683" cy="475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Équipes </a:t>
            </a:r>
          </a:p>
          <a:p>
            <a:pPr algn="ctr"/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multi activités </a:t>
            </a:r>
            <a:endParaRPr lang="fr-FR" sz="1400" b="0" i="0" u="none" strike="noStrike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BFDBC3D-116B-C6DD-76A5-A637C8474C1B}"/>
              </a:ext>
            </a:extLst>
          </p:cNvPr>
          <p:cNvSpPr txBox="1"/>
          <p:nvPr/>
        </p:nvSpPr>
        <p:spPr>
          <a:xfrm>
            <a:off x="3287260" y="3043683"/>
            <a:ext cx="1500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err="1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Bat'Immo</a:t>
            </a:r>
            <a:r>
              <a:rPr lang="fr-FR" sz="1600" b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algn="ctr"/>
            <a:r>
              <a:rPr lang="fr-FR" sz="1600" b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Business Club</a:t>
            </a:r>
            <a:endParaRPr lang="fr-FR" sz="1600" b="1" i="0" u="none" strike="noStrike" dirty="0">
              <a:solidFill>
                <a:srgbClr val="1C2F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57D4963-4D75-1598-A4A0-2D74B00021A8}"/>
              </a:ext>
            </a:extLst>
          </p:cNvPr>
          <p:cNvSpPr txBox="1"/>
          <p:nvPr/>
        </p:nvSpPr>
        <p:spPr>
          <a:xfrm>
            <a:off x="3124266" y="3628458"/>
            <a:ext cx="1811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Equipes uniquement composées de professionnels du secteur bâtiment et immobilier</a:t>
            </a:r>
            <a:endParaRPr lang="fr-FR" sz="1100" b="0" i="0" u="none" strike="noStrike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66B1211-9879-7804-CFDD-5C72B652B7CA}"/>
              </a:ext>
            </a:extLst>
          </p:cNvPr>
          <p:cNvSpPr txBox="1"/>
          <p:nvPr/>
        </p:nvSpPr>
        <p:spPr>
          <a:xfrm>
            <a:off x="5496271" y="3043683"/>
            <a:ext cx="1500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err="1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Com'Event</a:t>
            </a:r>
            <a:r>
              <a:rPr lang="fr-FR" sz="1600" b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algn="ctr"/>
            <a:r>
              <a:rPr lang="fr-FR" sz="1600" b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Business Club</a:t>
            </a:r>
            <a:endParaRPr lang="fr-FR" sz="1600" b="1" i="0" u="none" strike="noStrike" dirty="0">
              <a:solidFill>
                <a:srgbClr val="1C2F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4F08000-94DD-5785-14E6-C112D7240584}"/>
              </a:ext>
            </a:extLst>
          </p:cNvPr>
          <p:cNvSpPr txBox="1"/>
          <p:nvPr/>
        </p:nvSpPr>
        <p:spPr>
          <a:xfrm>
            <a:off x="5185216" y="3581222"/>
            <a:ext cx="203047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Equipes uniquement composées de professionnels du Marketing, de la communication et de l'événementiel</a:t>
            </a:r>
            <a:endParaRPr lang="fr-FR" sz="1100" b="0" i="0" u="none" strike="noStrike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A34B8CA7-97E3-AD23-97FF-0F32F5C8A1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280917" y="236962"/>
            <a:ext cx="985211" cy="985211"/>
          </a:xfrm>
          <a:prstGeom prst="rect">
            <a:avLst/>
          </a:prstGeom>
        </p:spPr>
      </p:pic>
      <p:pic>
        <p:nvPicPr>
          <p:cNvPr id="19" name="Graphique 18">
            <a:extLst>
              <a:ext uri="{FF2B5EF4-FFF2-40B4-BE49-F238E27FC236}">
                <a16:creationId xmlns:a16="http://schemas.microsoft.com/office/drawing/2014/main" id="{679484F9-6A51-668C-C642-50230EFD38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29187" y="2532329"/>
            <a:ext cx="1938616" cy="2008995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5C86D054-DA44-0994-AB4F-B10892F5B75E}"/>
              </a:ext>
            </a:extLst>
          </p:cNvPr>
          <p:cNvSpPr txBox="1"/>
          <p:nvPr/>
        </p:nvSpPr>
        <p:spPr>
          <a:xfrm>
            <a:off x="7648129" y="3026244"/>
            <a:ext cx="1500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err="1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Théra’Coach</a:t>
            </a:r>
            <a:r>
              <a:rPr lang="fr-FR" sz="1600" b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algn="ctr"/>
            <a:r>
              <a:rPr lang="fr-FR" sz="1600" b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Business Club</a:t>
            </a:r>
            <a:endParaRPr lang="fr-FR" sz="1600" b="1" i="0" u="none" strike="noStrike" dirty="0">
              <a:solidFill>
                <a:srgbClr val="1C2F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1F6755E-0156-E3DC-B744-DAEE53CA1388}"/>
              </a:ext>
            </a:extLst>
          </p:cNvPr>
          <p:cNvSpPr txBox="1"/>
          <p:nvPr/>
        </p:nvSpPr>
        <p:spPr>
          <a:xfrm>
            <a:off x="7436234" y="3599082"/>
            <a:ext cx="193156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Equipes uniquement composées de professionnels du bien-être</a:t>
            </a:r>
            <a:endParaRPr lang="fr-FR" sz="1100" b="0" i="0" u="none" strike="noStrike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5" name="Graphique 24">
            <a:extLst>
              <a:ext uri="{FF2B5EF4-FFF2-40B4-BE49-F238E27FC236}">
                <a16:creationId xmlns:a16="http://schemas.microsoft.com/office/drawing/2014/main" id="{33A5DD75-E44C-2659-AC3F-2CE37C16F5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638587" y="2531385"/>
            <a:ext cx="1931570" cy="2001693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80BFE1DA-1360-FA00-8093-E2B691E9ADC9}"/>
              </a:ext>
            </a:extLst>
          </p:cNvPr>
          <p:cNvSpPr txBox="1"/>
          <p:nvPr/>
        </p:nvSpPr>
        <p:spPr>
          <a:xfrm>
            <a:off x="9894106" y="3095517"/>
            <a:ext cx="1500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err="1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Con’For</a:t>
            </a:r>
            <a:r>
              <a:rPr lang="fr-FR" sz="1600" b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algn="ctr"/>
            <a:r>
              <a:rPr lang="fr-FR" sz="1600" b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Business Club</a:t>
            </a:r>
            <a:endParaRPr lang="fr-FR" sz="1600" b="1" i="0" u="none" strike="noStrike" dirty="0">
              <a:solidFill>
                <a:srgbClr val="1C2F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28273CB-FA0D-9701-C9A7-3D6CFCE91F8F}"/>
              </a:ext>
            </a:extLst>
          </p:cNvPr>
          <p:cNvSpPr txBox="1"/>
          <p:nvPr/>
        </p:nvSpPr>
        <p:spPr>
          <a:xfrm>
            <a:off x="9678687" y="3628458"/>
            <a:ext cx="19315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Equipes uniquement composées de consultants, formateurs et coachs (</a:t>
            </a:r>
            <a:r>
              <a:rPr lang="fr-FR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BtoB</a:t>
            </a:r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  <a:endParaRPr lang="fr-FR" sz="1100" b="0" i="0" u="none" strike="noStrike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3C767F7-E709-E8CB-0C0D-4E2A790DE841}"/>
              </a:ext>
            </a:extLst>
          </p:cNvPr>
          <p:cNvSpPr txBox="1"/>
          <p:nvPr/>
        </p:nvSpPr>
        <p:spPr>
          <a:xfrm>
            <a:off x="4851500" y="5114162"/>
            <a:ext cx="28584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Prochainement ouverture de</a:t>
            </a:r>
          </a:p>
          <a:p>
            <a:pPr algn="ctr"/>
            <a:r>
              <a:rPr lang="fr-FR" sz="1600" b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L’Essentiels Business </a:t>
            </a:r>
            <a:r>
              <a:rPr lang="fr-FR" sz="1600" b="1" dirty="0" err="1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School</a:t>
            </a:r>
            <a:endParaRPr lang="fr-FR" sz="1600" b="1" i="0" u="none" strike="noStrike" dirty="0">
              <a:solidFill>
                <a:srgbClr val="1C2F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2881FC-6555-9486-757C-FE2B485CDC37}"/>
              </a:ext>
            </a:extLst>
          </p:cNvPr>
          <p:cNvSpPr/>
          <p:nvPr/>
        </p:nvSpPr>
        <p:spPr>
          <a:xfrm>
            <a:off x="10458202" y="2454234"/>
            <a:ext cx="316676" cy="614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A8F0DD33-3BD2-9F0E-9817-91C4EC54634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458202" y="2531385"/>
            <a:ext cx="285613" cy="536953"/>
          </a:xfrm>
          <a:prstGeom prst="rect">
            <a:avLst/>
          </a:prstGeom>
        </p:spPr>
      </p:pic>
      <p:pic>
        <p:nvPicPr>
          <p:cNvPr id="22" name="Image 21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96A4DBC7-5A26-C33B-B503-B07E023DF63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086" y="5609525"/>
            <a:ext cx="2643303" cy="82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55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38CBCCA-DE09-5ACE-1DC9-42265EA3E768}"/>
              </a:ext>
            </a:extLst>
          </p:cNvPr>
          <p:cNvSpPr txBox="1"/>
          <p:nvPr/>
        </p:nvSpPr>
        <p:spPr>
          <a:xfrm>
            <a:off x="3898191" y="1097115"/>
            <a:ext cx="4157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Notre Objectif 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E51FA1-D886-490D-4FB6-099755F9D921}"/>
              </a:ext>
            </a:extLst>
          </p:cNvPr>
          <p:cNvSpPr/>
          <p:nvPr/>
        </p:nvSpPr>
        <p:spPr>
          <a:xfrm>
            <a:off x="5657980" y="1797712"/>
            <a:ext cx="638355" cy="103277"/>
          </a:xfrm>
          <a:prstGeom prst="rect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6EEDF0A-C840-E9F7-E7E7-F8D5A7E5F497}"/>
              </a:ext>
            </a:extLst>
          </p:cNvPr>
          <p:cNvSpPr txBox="1"/>
          <p:nvPr/>
        </p:nvSpPr>
        <p:spPr>
          <a:xfrm>
            <a:off x="2902096" y="2046776"/>
            <a:ext cx="61501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Devenir Le réseau d'affaires référent localement, répondant aux besoins de chaque entreprise, adapté et accessible pour chaque entrepreneur !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687B38D-3CF6-34B1-4F51-E01D39E6EFDE}"/>
              </a:ext>
            </a:extLst>
          </p:cNvPr>
          <p:cNvSpPr txBox="1"/>
          <p:nvPr/>
        </p:nvSpPr>
        <p:spPr>
          <a:xfrm>
            <a:off x="2621901" y="5105204"/>
            <a:ext cx="72240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Une multitude de passerelles pour un maximum de Business !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18AE949-15BA-122E-832B-2E6C2EA6E3AE}"/>
              </a:ext>
            </a:extLst>
          </p:cNvPr>
          <p:cNvSpPr txBox="1"/>
          <p:nvPr/>
        </p:nvSpPr>
        <p:spPr>
          <a:xfrm>
            <a:off x="3898191" y="3252825"/>
            <a:ext cx="41579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D8A93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100% Convivialité</a:t>
            </a:r>
          </a:p>
          <a:p>
            <a:pPr algn="ctr"/>
            <a:r>
              <a:rPr lang="fr-FR" sz="3200" b="1" dirty="0">
                <a:solidFill>
                  <a:srgbClr val="D8A93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100% Bienveillance </a:t>
            </a:r>
          </a:p>
          <a:p>
            <a:pPr algn="ctr"/>
            <a:r>
              <a:rPr lang="fr-FR" sz="3200" b="1" dirty="0">
                <a:solidFill>
                  <a:srgbClr val="D8A93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100% Business</a:t>
            </a: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2AC89810-62D0-2358-650D-1164E9DF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1139" y="6005977"/>
            <a:ext cx="600075" cy="600075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F29F26B6-AAD8-FE6B-C75E-FECDA8273F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49" y="0"/>
            <a:ext cx="2224042" cy="374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85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 descr="Une image contenant habits, personne, arbre, sourire&#10;&#10;Description générée automatiquement">
            <a:extLst>
              <a:ext uri="{FF2B5EF4-FFF2-40B4-BE49-F238E27FC236}">
                <a16:creationId xmlns:a16="http://schemas.microsoft.com/office/drawing/2014/main" id="{9B2ACEF7-CD87-ED85-6491-E721F6B2C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363"/>
            <a:ext cx="12192000" cy="4291728"/>
          </a:xfrm>
          <a:prstGeom prst="rect">
            <a:avLst/>
          </a:prstGeom>
        </p:spPr>
      </p:pic>
      <p:pic>
        <p:nvPicPr>
          <p:cNvPr id="5" name="Graphique 4">
            <a:extLst>
              <a:ext uri="{FF2B5EF4-FFF2-40B4-BE49-F238E27FC236}">
                <a16:creationId xmlns:a16="http://schemas.microsoft.com/office/drawing/2014/main" id="{D86925DC-BBD7-A76F-C4F8-56A744D0A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0405" y="3530140"/>
            <a:ext cx="1314450" cy="1314450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EA488031-D684-2616-1D96-00DF0068B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55314" y="3530140"/>
            <a:ext cx="1314450" cy="1314450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E93D342A-8FF6-DE0C-8D2C-25CCA33B9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50223" y="3530140"/>
            <a:ext cx="1314450" cy="1314450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CC2D7A3C-550C-A75F-AA35-F125A6F36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5132" y="3530140"/>
            <a:ext cx="1314450" cy="13144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7D464CA-0BEF-E68C-743A-EC7879BE4B5A}"/>
              </a:ext>
            </a:extLst>
          </p:cNvPr>
          <p:cNvSpPr txBox="1"/>
          <p:nvPr/>
        </p:nvSpPr>
        <p:spPr>
          <a:xfrm>
            <a:off x="1681076" y="4844590"/>
            <a:ext cx="1273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i="0" u="none" strike="noStrike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Partage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95E1AF6-D3E7-2C66-3CA6-A2A4E7B5BA23}"/>
              </a:ext>
            </a:extLst>
          </p:cNvPr>
          <p:cNvSpPr txBox="1"/>
          <p:nvPr/>
        </p:nvSpPr>
        <p:spPr>
          <a:xfrm>
            <a:off x="1163754" y="5306255"/>
            <a:ext cx="23077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Bonne humeur</a:t>
            </a:r>
          </a:p>
          <a:p>
            <a:pPr algn="ctr"/>
            <a:r>
              <a:rPr lang="fr-FR" sz="14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Bonnes pratiques</a:t>
            </a:r>
          </a:p>
          <a:p>
            <a:pPr algn="ctr"/>
            <a:r>
              <a:rPr lang="fr-FR" sz="14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Réussites et difficultés</a:t>
            </a: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fr-FR" sz="14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 donne avant de recevoir !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03627B1-1145-2C9A-2614-5CC4754C1F7C}"/>
              </a:ext>
            </a:extLst>
          </p:cNvPr>
          <p:cNvSpPr txBox="1"/>
          <p:nvPr/>
        </p:nvSpPr>
        <p:spPr>
          <a:xfrm>
            <a:off x="3938160" y="4844590"/>
            <a:ext cx="1515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i="0" u="none" strike="noStrike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Solidarité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14A157B-225A-CD0D-E8A0-C33D003B378B}"/>
              </a:ext>
            </a:extLst>
          </p:cNvPr>
          <p:cNvSpPr txBox="1"/>
          <p:nvPr/>
        </p:nvSpPr>
        <p:spPr>
          <a:xfrm>
            <a:off x="3541864" y="5306255"/>
            <a:ext cx="23077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Entraide </a:t>
            </a:r>
          </a:p>
          <a:p>
            <a:pPr algn="ctr"/>
            <a:r>
              <a:rPr lang="fr-FR" sz="14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Recommandation entre les membres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77F1C2A-A978-6DD9-5457-079C485BF5E6}"/>
              </a:ext>
            </a:extLst>
          </p:cNvPr>
          <p:cNvSpPr txBox="1"/>
          <p:nvPr/>
        </p:nvSpPr>
        <p:spPr>
          <a:xfrm>
            <a:off x="6348599" y="4844590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i="0" u="none" strike="noStrike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Simplicité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2ADD0EE-2136-8DF4-BC9A-900D7C1721A9}"/>
              </a:ext>
            </a:extLst>
          </p:cNvPr>
          <p:cNvSpPr txBox="1"/>
          <p:nvPr/>
        </p:nvSpPr>
        <p:spPr>
          <a:xfrm>
            <a:off x="5980356" y="5306255"/>
            <a:ext cx="23077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Venez comme vous êtes !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A5B77CB-EAD4-8057-C2A5-C359609933CE}"/>
              </a:ext>
            </a:extLst>
          </p:cNvPr>
          <p:cNvSpPr txBox="1"/>
          <p:nvPr/>
        </p:nvSpPr>
        <p:spPr>
          <a:xfrm>
            <a:off x="8632276" y="4844590"/>
            <a:ext cx="180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i="0" u="none" strike="noStrike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Convivialité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671529D-9EDB-3998-3F05-5758ED1BA602}"/>
              </a:ext>
            </a:extLst>
          </p:cNvPr>
          <p:cNvSpPr txBox="1"/>
          <p:nvPr/>
        </p:nvSpPr>
        <p:spPr>
          <a:xfrm>
            <a:off x="8382655" y="5306255"/>
            <a:ext cx="23077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Pour le côté apéro !</a:t>
            </a: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1C86CC20-7D7B-4604-B523-CC16763C2C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08789" y="3777790"/>
            <a:ext cx="571500" cy="819150"/>
          </a:xfrm>
          <a:prstGeom prst="rect">
            <a:avLst/>
          </a:prstGeom>
        </p:spPr>
      </p:pic>
      <p:pic>
        <p:nvPicPr>
          <p:cNvPr id="20" name="Graphique 19">
            <a:extLst>
              <a:ext uri="{FF2B5EF4-FFF2-40B4-BE49-F238E27FC236}">
                <a16:creationId xmlns:a16="http://schemas.microsoft.com/office/drawing/2014/main" id="{D71239FB-8FDA-118A-477F-E5271BD896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02976" y="3896852"/>
            <a:ext cx="619125" cy="619125"/>
          </a:xfrm>
          <a:prstGeom prst="rect">
            <a:avLst/>
          </a:prstGeom>
        </p:spPr>
      </p:pic>
      <p:pic>
        <p:nvPicPr>
          <p:cNvPr id="22" name="Graphique 21">
            <a:extLst>
              <a:ext uri="{FF2B5EF4-FFF2-40B4-BE49-F238E27FC236}">
                <a16:creationId xmlns:a16="http://schemas.microsoft.com/office/drawing/2014/main" id="{D61135C7-D21D-1239-E486-8615503967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72007" y="3777790"/>
            <a:ext cx="619125" cy="733425"/>
          </a:xfrm>
          <a:prstGeom prst="rect">
            <a:avLst/>
          </a:prstGeom>
        </p:spPr>
      </p:pic>
      <p:pic>
        <p:nvPicPr>
          <p:cNvPr id="24" name="Graphique 23">
            <a:extLst>
              <a:ext uri="{FF2B5EF4-FFF2-40B4-BE49-F238E27FC236}">
                <a16:creationId xmlns:a16="http://schemas.microsoft.com/office/drawing/2014/main" id="{90B70E57-1D75-11B6-0F4C-C190E113BE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264232" y="3875272"/>
            <a:ext cx="476250" cy="581025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E446A276-C206-A3E4-797A-A9EF8C014694}"/>
              </a:ext>
            </a:extLst>
          </p:cNvPr>
          <p:cNvSpPr txBox="1"/>
          <p:nvPr/>
        </p:nvSpPr>
        <p:spPr>
          <a:xfrm>
            <a:off x="3810000" y="1758304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Nos valeurs</a:t>
            </a:r>
          </a:p>
        </p:txBody>
      </p:sp>
      <p:pic>
        <p:nvPicPr>
          <p:cNvPr id="26" name="Graphique 25">
            <a:extLst>
              <a:ext uri="{FF2B5EF4-FFF2-40B4-BE49-F238E27FC236}">
                <a16:creationId xmlns:a16="http://schemas.microsoft.com/office/drawing/2014/main" id="{90B43BDB-D813-DF03-19CA-D36B788F49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05488" y="2331702"/>
            <a:ext cx="581025" cy="4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19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5690906-4ED3-A379-B666-513BB392FB5F}"/>
              </a:ext>
            </a:extLst>
          </p:cNvPr>
          <p:cNvSpPr/>
          <p:nvPr/>
        </p:nvSpPr>
        <p:spPr>
          <a:xfrm>
            <a:off x="755463" y="2021706"/>
            <a:ext cx="2480031" cy="1311383"/>
          </a:xfrm>
          <a:prstGeom prst="roundRect">
            <a:avLst/>
          </a:prstGeom>
          <a:solidFill>
            <a:srgbClr val="1C2F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6DCBD15-1B41-14DF-39E8-9086B56A8788}"/>
              </a:ext>
            </a:extLst>
          </p:cNvPr>
          <p:cNvSpPr/>
          <p:nvPr/>
        </p:nvSpPr>
        <p:spPr>
          <a:xfrm>
            <a:off x="3507122" y="2017761"/>
            <a:ext cx="2480031" cy="1311383"/>
          </a:xfrm>
          <a:prstGeom prst="roundRect">
            <a:avLst/>
          </a:prstGeom>
          <a:solidFill>
            <a:srgbClr val="1C2F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DB5C25D-677B-066E-0AF5-E8D858542ABB}"/>
              </a:ext>
            </a:extLst>
          </p:cNvPr>
          <p:cNvSpPr/>
          <p:nvPr/>
        </p:nvSpPr>
        <p:spPr>
          <a:xfrm>
            <a:off x="6340017" y="2017761"/>
            <a:ext cx="2480031" cy="1311383"/>
          </a:xfrm>
          <a:prstGeom prst="roundRect">
            <a:avLst/>
          </a:prstGeom>
          <a:solidFill>
            <a:srgbClr val="1C2F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7E89F53-3A70-B848-8021-6C772289C257}"/>
              </a:ext>
            </a:extLst>
          </p:cNvPr>
          <p:cNvSpPr/>
          <p:nvPr/>
        </p:nvSpPr>
        <p:spPr>
          <a:xfrm>
            <a:off x="9173116" y="2017761"/>
            <a:ext cx="2480031" cy="1311383"/>
          </a:xfrm>
          <a:prstGeom prst="roundRect">
            <a:avLst/>
          </a:prstGeom>
          <a:solidFill>
            <a:srgbClr val="1C2F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62388D9-C018-7849-D292-956E343BE91E}"/>
              </a:ext>
            </a:extLst>
          </p:cNvPr>
          <p:cNvSpPr/>
          <p:nvPr/>
        </p:nvSpPr>
        <p:spPr>
          <a:xfrm>
            <a:off x="660153" y="1913550"/>
            <a:ext cx="2480031" cy="1311383"/>
          </a:xfrm>
          <a:prstGeom prst="roundRect">
            <a:avLst/>
          </a:prstGeom>
          <a:solidFill>
            <a:srgbClr val="7C8CA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Graphique 32">
            <a:extLst>
              <a:ext uri="{FF2B5EF4-FFF2-40B4-BE49-F238E27FC236}">
                <a16:creationId xmlns:a16="http://schemas.microsoft.com/office/drawing/2014/main" id="{5DA0D265-1DB2-60C5-D7FE-DF80C2065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660" y="248798"/>
            <a:ext cx="1057275" cy="1057275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1C12A2B6-0CC8-FFA8-D4ED-00F84DC24636}"/>
              </a:ext>
            </a:extLst>
          </p:cNvPr>
          <p:cNvSpPr txBox="1"/>
          <p:nvPr/>
        </p:nvSpPr>
        <p:spPr>
          <a:xfrm>
            <a:off x="1931595" y="485049"/>
            <a:ext cx="7920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rtl="0"/>
            <a:r>
              <a:rPr lang="fr-FR" sz="3200" b="1" i="0" u="none" strike="noStrike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Nos outils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9E23C7E9-64D8-5C7A-CF81-454043E55CF8}"/>
              </a:ext>
            </a:extLst>
          </p:cNvPr>
          <p:cNvSpPr txBox="1"/>
          <p:nvPr/>
        </p:nvSpPr>
        <p:spPr>
          <a:xfrm>
            <a:off x="755463" y="2149799"/>
            <a:ext cx="22894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i="0" u="none" strike="noStrik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 rencontres</a:t>
            </a:r>
          </a:p>
          <a:p>
            <a:pPr algn="ctr"/>
            <a:r>
              <a:rPr lang="fr-FR" sz="2400" b="1" i="0" u="none" strike="noStrik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entre pros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46E734-1FA7-F321-205C-A051BEF620EA}"/>
              </a:ext>
            </a:extLst>
          </p:cNvPr>
          <p:cNvSpPr/>
          <p:nvPr/>
        </p:nvSpPr>
        <p:spPr>
          <a:xfrm>
            <a:off x="5395480" y="1098120"/>
            <a:ext cx="1005320" cy="83805"/>
          </a:xfrm>
          <a:prstGeom prst="rect">
            <a:avLst/>
          </a:prstGeom>
          <a:solidFill>
            <a:srgbClr val="D8A9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FB5538B-44EB-6202-D479-48835D01B74E}"/>
              </a:ext>
            </a:extLst>
          </p:cNvPr>
          <p:cNvSpPr/>
          <p:nvPr/>
        </p:nvSpPr>
        <p:spPr>
          <a:xfrm>
            <a:off x="3411812" y="1909605"/>
            <a:ext cx="2480031" cy="1311383"/>
          </a:xfrm>
          <a:prstGeom prst="roundRect">
            <a:avLst/>
          </a:prstGeom>
          <a:solidFill>
            <a:srgbClr val="7C8CA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233D5AF-2022-CB66-0F1F-2F770A0AA674}"/>
              </a:ext>
            </a:extLst>
          </p:cNvPr>
          <p:cNvSpPr/>
          <p:nvPr/>
        </p:nvSpPr>
        <p:spPr>
          <a:xfrm>
            <a:off x="6244705" y="1944742"/>
            <a:ext cx="2480031" cy="1311383"/>
          </a:xfrm>
          <a:prstGeom prst="roundRect">
            <a:avLst/>
          </a:prstGeom>
          <a:solidFill>
            <a:srgbClr val="7C8CA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9EF8EFF-AE13-C18A-8C65-157C98EFE350}"/>
              </a:ext>
            </a:extLst>
          </p:cNvPr>
          <p:cNvSpPr/>
          <p:nvPr/>
        </p:nvSpPr>
        <p:spPr>
          <a:xfrm>
            <a:off x="9077806" y="1909605"/>
            <a:ext cx="2480031" cy="1311383"/>
          </a:xfrm>
          <a:prstGeom prst="roundRect">
            <a:avLst/>
          </a:prstGeom>
          <a:solidFill>
            <a:srgbClr val="7C8CA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D776E2D6-562C-712C-5C3E-41FFD92F92C6}"/>
              </a:ext>
            </a:extLst>
          </p:cNvPr>
          <p:cNvSpPr/>
          <p:nvPr/>
        </p:nvSpPr>
        <p:spPr>
          <a:xfrm>
            <a:off x="2023089" y="3710031"/>
            <a:ext cx="2480031" cy="1311383"/>
          </a:xfrm>
          <a:prstGeom prst="roundRect">
            <a:avLst/>
          </a:prstGeom>
          <a:solidFill>
            <a:srgbClr val="1C2F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01ED4345-C8DF-C8C4-0756-522782A9DA2C}"/>
              </a:ext>
            </a:extLst>
          </p:cNvPr>
          <p:cNvSpPr/>
          <p:nvPr/>
        </p:nvSpPr>
        <p:spPr>
          <a:xfrm>
            <a:off x="4855984" y="3710031"/>
            <a:ext cx="2480031" cy="1311383"/>
          </a:xfrm>
          <a:prstGeom prst="roundRect">
            <a:avLst/>
          </a:prstGeom>
          <a:solidFill>
            <a:srgbClr val="1C2F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A373E94B-2E9A-2DA2-2F31-F3CFDDC8E27D}"/>
              </a:ext>
            </a:extLst>
          </p:cNvPr>
          <p:cNvSpPr/>
          <p:nvPr/>
        </p:nvSpPr>
        <p:spPr>
          <a:xfrm>
            <a:off x="7689083" y="3710031"/>
            <a:ext cx="2480031" cy="1311383"/>
          </a:xfrm>
          <a:prstGeom prst="roundRect">
            <a:avLst/>
          </a:prstGeom>
          <a:solidFill>
            <a:srgbClr val="1C2F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D880666-A93A-32E1-4A73-72150D5794EF}"/>
              </a:ext>
            </a:extLst>
          </p:cNvPr>
          <p:cNvSpPr/>
          <p:nvPr/>
        </p:nvSpPr>
        <p:spPr>
          <a:xfrm>
            <a:off x="1927779" y="3601875"/>
            <a:ext cx="2480031" cy="1311383"/>
          </a:xfrm>
          <a:prstGeom prst="roundRect">
            <a:avLst/>
          </a:prstGeom>
          <a:solidFill>
            <a:srgbClr val="7C8CA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32549715-4679-48C3-2DA2-496ACB55F02F}"/>
              </a:ext>
            </a:extLst>
          </p:cNvPr>
          <p:cNvSpPr/>
          <p:nvPr/>
        </p:nvSpPr>
        <p:spPr>
          <a:xfrm>
            <a:off x="4760674" y="3601875"/>
            <a:ext cx="2480031" cy="1311383"/>
          </a:xfrm>
          <a:prstGeom prst="roundRect">
            <a:avLst/>
          </a:prstGeom>
          <a:solidFill>
            <a:srgbClr val="7C8CA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03555D92-FC7A-B691-904C-BDEAE1F0E124}"/>
              </a:ext>
            </a:extLst>
          </p:cNvPr>
          <p:cNvSpPr/>
          <p:nvPr/>
        </p:nvSpPr>
        <p:spPr>
          <a:xfrm>
            <a:off x="7593773" y="3601875"/>
            <a:ext cx="2480031" cy="1311383"/>
          </a:xfrm>
          <a:prstGeom prst="roundRect">
            <a:avLst/>
          </a:prstGeom>
          <a:solidFill>
            <a:srgbClr val="7C8CA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E41DE799-11D9-5E8A-EFA3-12F8B85AF4EA}"/>
              </a:ext>
            </a:extLst>
          </p:cNvPr>
          <p:cNvSpPr txBox="1"/>
          <p:nvPr/>
        </p:nvSpPr>
        <p:spPr>
          <a:xfrm>
            <a:off x="2212787" y="3865527"/>
            <a:ext cx="1991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i="0" u="none" strike="noStrik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 Magazine</a:t>
            </a:r>
          </a:p>
          <a:p>
            <a:pPr algn="ctr"/>
            <a:r>
              <a:rPr lang="fr-FR" sz="2400" b="1" i="0" u="none" strike="noStrik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100% club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A80D2A05-B444-8983-101B-48E25E8EE87F}"/>
              </a:ext>
            </a:extLst>
          </p:cNvPr>
          <p:cNvSpPr txBox="1"/>
          <p:nvPr/>
        </p:nvSpPr>
        <p:spPr>
          <a:xfrm>
            <a:off x="5172577" y="3842067"/>
            <a:ext cx="16562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i="0" u="none" strike="noStrik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 club</a:t>
            </a:r>
          </a:p>
          <a:p>
            <a:pPr algn="ctr"/>
            <a:r>
              <a:rPr lang="fr-FR" sz="2400" b="1" i="0" u="none" strike="noStrik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Avantages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AAA778F3-CB65-396E-34CF-B291D32DE1FB}"/>
              </a:ext>
            </a:extLst>
          </p:cNvPr>
          <p:cNvSpPr txBox="1"/>
          <p:nvPr/>
        </p:nvSpPr>
        <p:spPr>
          <a:xfrm>
            <a:off x="8076804" y="3842067"/>
            <a:ext cx="16305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i="0" u="none" strike="noStrik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L’annuaire</a:t>
            </a:r>
          </a:p>
          <a:p>
            <a:pPr algn="ctr"/>
            <a:r>
              <a:rPr lang="fr-FR" sz="2400" b="1" i="0" u="none" strike="noStrik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 pros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6C55AF9-89CA-5451-22D1-BD0B8F36C56A}"/>
              </a:ext>
            </a:extLst>
          </p:cNvPr>
          <p:cNvSpPr txBox="1"/>
          <p:nvPr/>
        </p:nvSpPr>
        <p:spPr>
          <a:xfrm>
            <a:off x="3424297" y="2174864"/>
            <a:ext cx="24673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200" b="1" i="0" u="none" strike="noStrik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Essentiels </a:t>
            </a:r>
          </a:p>
          <a:p>
            <a:pPr algn="ctr"/>
            <a:r>
              <a:rPr lang="fr-FR" sz="2200" b="1" i="0" u="none" strike="noStrik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Business </a:t>
            </a:r>
            <a:r>
              <a:rPr lang="fr-FR" sz="2200" b="1" i="0" u="none" strike="noStrike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Connect</a:t>
            </a:r>
            <a:endParaRPr lang="fr-FR" sz="2200" b="1" i="0" u="none" strike="noStrike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F15874F-D90D-B538-9401-585B90204015}"/>
              </a:ext>
            </a:extLst>
          </p:cNvPr>
          <p:cNvSpPr txBox="1"/>
          <p:nvPr/>
        </p:nvSpPr>
        <p:spPr>
          <a:xfrm>
            <a:off x="6707104" y="2154021"/>
            <a:ext cx="15552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200" b="1" i="0" u="none" strike="noStrik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Essentiels </a:t>
            </a:r>
          </a:p>
          <a:p>
            <a:pPr algn="ctr"/>
            <a:r>
              <a:rPr lang="fr-FR" sz="2200" b="1" i="0" u="none" strike="noStrik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Juridique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DAF807D-669F-8C8F-BE48-6A2F7941F2ED}"/>
              </a:ext>
            </a:extLst>
          </p:cNvPr>
          <p:cNvSpPr txBox="1"/>
          <p:nvPr/>
        </p:nvSpPr>
        <p:spPr>
          <a:xfrm>
            <a:off x="9284986" y="2358626"/>
            <a:ext cx="21515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200" b="1" i="0" u="none" strike="noStrik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 Webinaires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23F4746-DA5C-AFD6-C6B8-E8C31CD39874}"/>
              </a:ext>
            </a:extLst>
          </p:cNvPr>
          <p:cNvSpPr txBox="1"/>
          <p:nvPr/>
        </p:nvSpPr>
        <p:spPr>
          <a:xfrm>
            <a:off x="3784364" y="2910378"/>
            <a:ext cx="1734926" cy="24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À partir de septembre 2024</a:t>
            </a:r>
            <a:endParaRPr lang="fr-FR" sz="1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1FD02E4-0696-B614-F5A8-A1B06D50236D}"/>
              </a:ext>
            </a:extLst>
          </p:cNvPr>
          <p:cNvSpPr txBox="1"/>
          <p:nvPr/>
        </p:nvSpPr>
        <p:spPr>
          <a:xfrm>
            <a:off x="6639558" y="2925504"/>
            <a:ext cx="1734926" cy="24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À partir de septembre 2024</a:t>
            </a:r>
            <a:endParaRPr lang="fr-FR" sz="1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96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C528CA4-50C9-869C-93EE-61E25CFC4739}"/>
              </a:ext>
            </a:extLst>
          </p:cNvPr>
          <p:cNvSpPr txBox="1"/>
          <p:nvPr/>
        </p:nvSpPr>
        <p:spPr>
          <a:xfrm>
            <a:off x="3810000" y="416393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Nos Clubs Actifs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C8B6B29F-F575-1110-D75B-3F2739235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05488" y="989791"/>
            <a:ext cx="581025" cy="47625"/>
          </a:xfrm>
          <a:prstGeom prst="rect">
            <a:avLst/>
          </a:prstGeom>
        </p:spPr>
      </p:pic>
      <p:pic>
        <p:nvPicPr>
          <p:cNvPr id="36" name="Graphique 35">
            <a:extLst>
              <a:ext uri="{FF2B5EF4-FFF2-40B4-BE49-F238E27FC236}">
                <a16:creationId xmlns:a16="http://schemas.microsoft.com/office/drawing/2014/main" id="{CDA4F8DD-032F-217C-E5B4-1B4B739744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68371" y="4781907"/>
            <a:ext cx="3542627" cy="3959406"/>
          </a:xfrm>
          <a:prstGeom prst="rect">
            <a:avLst/>
          </a:prstGeom>
        </p:spPr>
      </p:pic>
      <p:pic>
        <p:nvPicPr>
          <p:cNvPr id="40" name="Graphique 39">
            <a:extLst>
              <a:ext uri="{FF2B5EF4-FFF2-40B4-BE49-F238E27FC236}">
                <a16:creationId xmlns:a16="http://schemas.microsoft.com/office/drawing/2014/main" id="{012E3A99-B662-6ACF-0AAB-C94C136CAE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7637" y="180142"/>
            <a:ext cx="1057275" cy="1057275"/>
          </a:xfrm>
          <a:prstGeom prst="rect">
            <a:avLst/>
          </a:prstGeom>
        </p:spPr>
      </p:pic>
      <p:pic>
        <p:nvPicPr>
          <p:cNvPr id="37" name="Graphique 36">
            <a:extLst>
              <a:ext uri="{FF2B5EF4-FFF2-40B4-BE49-F238E27FC236}">
                <a16:creationId xmlns:a16="http://schemas.microsoft.com/office/drawing/2014/main" id="{9D68B0A7-2073-DD2A-1D9B-2E27B56628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7178" y="1795095"/>
            <a:ext cx="501714" cy="4157059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C5B38E37-DA84-AD04-0FC8-A87E3DD1FE67}"/>
              </a:ext>
            </a:extLst>
          </p:cNvPr>
          <p:cNvSpPr txBox="1"/>
          <p:nvPr/>
        </p:nvSpPr>
        <p:spPr>
          <a:xfrm>
            <a:off x="808892" y="1893226"/>
            <a:ext cx="1956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Team Business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2EE5067F-95BD-AC08-5D98-4E52DE09C3AE}"/>
              </a:ext>
            </a:extLst>
          </p:cNvPr>
          <p:cNvSpPr txBox="1"/>
          <p:nvPr/>
        </p:nvSpPr>
        <p:spPr>
          <a:xfrm>
            <a:off x="808892" y="2991250"/>
            <a:ext cx="1956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Bat’Immo</a:t>
            </a:r>
            <a:endParaRPr lang="fr-FR" sz="2000" b="1" dirty="0">
              <a:solidFill>
                <a:srgbClr val="1C2F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438262A7-3477-323C-979C-2E31A9B9A8F1}"/>
              </a:ext>
            </a:extLst>
          </p:cNvPr>
          <p:cNvSpPr txBox="1"/>
          <p:nvPr/>
        </p:nvSpPr>
        <p:spPr>
          <a:xfrm>
            <a:off x="808892" y="4227549"/>
            <a:ext cx="1956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Com’Event</a:t>
            </a:r>
            <a:endParaRPr lang="fr-FR" sz="2000" b="1" dirty="0">
              <a:solidFill>
                <a:srgbClr val="1C2F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FE0C7A3A-6688-DC2B-4E00-0EBEB2D81444}"/>
              </a:ext>
            </a:extLst>
          </p:cNvPr>
          <p:cNvSpPr txBox="1"/>
          <p:nvPr/>
        </p:nvSpPr>
        <p:spPr>
          <a:xfrm>
            <a:off x="808892" y="5441810"/>
            <a:ext cx="1956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rgbClr val="1C2F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Théra’Coach</a:t>
            </a:r>
            <a:endParaRPr lang="fr-FR" sz="2000" b="1" dirty="0">
              <a:solidFill>
                <a:srgbClr val="1C2F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5" name="Graphique 44">
            <a:extLst>
              <a:ext uri="{FF2B5EF4-FFF2-40B4-BE49-F238E27FC236}">
                <a16:creationId xmlns:a16="http://schemas.microsoft.com/office/drawing/2014/main" id="{1524E240-20D4-BC93-2394-F0B4213F13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421802" y="460188"/>
            <a:ext cx="7900746" cy="607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28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Visage humain, jeans&#10;&#10;Description générée automatiquement">
            <a:extLst>
              <a:ext uri="{FF2B5EF4-FFF2-40B4-BE49-F238E27FC236}">
                <a16:creationId xmlns:a16="http://schemas.microsoft.com/office/drawing/2014/main" id="{AE08B6FB-C01C-5BD8-BF0C-0041568FC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02923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62D1D63-CF8C-EB5A-B185-A765AD3AF914}"/>
              </a:ext>
            </a:extLst>
          </p:cNvPr>
          <p:cNvSpPr txBox="1"/>
          <p:nvPr/>
        </p:nvSpPr>
        <p:spPr>
          <a:xfrm>
            <a:off x="6389079" y="641074"/>
            <a:ext cx="57225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C2F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Rôle du capitaine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C2F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Essentiels Team business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D8A935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B035358C-A0EA-D010-3617-118D27301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75002" y="1663865"/>
            <a:ext cx="992726" cy="8137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E19F00C-F8AC-9DCD-FDEE-3219B004B8C7}"/>
              </a:ext>
            </a:extLst>
          </p:cNvPr>
          <p:cNvSpPr txBox="1"/>
          <p:nvPr/>
        </p:nvSpPr>
        <p:spPr>
          <a:xfrm>
            <a:off x="6722652" y="2061713"/>
            <a:ext cx="4258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Transmission et remontée des informations entre l’équipe et le réseau.</a:t>
            </a: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9311572C-8D88-4B88-2A2D-8439C2D62E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75002" y="2128616"/>
            <a:ext cx="247650" cy="24765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5EF223A-8DB8-47E0-7EDA-0A489F43FFB0}"/>
              </a:ext>
            </a:extLst>
          </p:cNvPr>
          <p:cNvSpPr txBox="1"/>
          <p:nvPr/>
        </p:nvSpPr>
        <p:spPr>
          <a:xfrm>
            <a:off x="6716700" y="2923521"/>
            <a:ext cx="4258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Garant de la cohésion de l’équipe et du maintien des valeurs du club.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22E26ACD-8380-3143-E062-76469A1C4F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69050" y="2990424"/>
            <a:ext cx="247650" cy="24765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EBA2A5A-6263-2A7B-6FF5-CD7F6E35CD4C}"/>
              </a:ext>
            </a:extLst>
          </p:cNvPr>
          <p:cNvSpPr txBox="1"/>
          <p:nvPr/>
        </p:nvSpPr>
        <p:spPr>
          <a:xfrm>
            <a:off x="6710748" y="3724938"/>
            <a:ext cx="4500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Communication et maintien du lien entre les co-équipiers via les différents outils mis à disposition.</a:t>
            </a: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BAFF8608-73AC-9C95-0362-36D91E64C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63098" y="3791841"/>
            <a:ext cx="247650" cy="24765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9691C34-237A-963A-706F-1BDF259B3109}"/>
              </a:ext>
            </a:extLst>
          </p:cNvPr>
          <p:cNvSpPr txBox="1"/>
          <p:nvPr/>
        </p:nvSpPr>
        <p:spPr>
          <a:xfrm>
            <a:off x="6704796" y="4785155"/>
            <a:ext cx="4258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Organisation et Animation des Rendez-vous mensuels.</a:t>
            </a:r>
          </a:p>
        </p:txBody>
      </p:sp>
      <p:pic>
        <p:nvPicPr>
          <p:cNvPr id="13" name="Graphique 12">
            <a:extLst>
              <a:ext uri="{FF2B5EF4-FFF2-40B4-BE49-F238E27FC236}">
                <a16:creationId xmlns:a16="http://schemas.microsoft.com/office/drawing/2014/main" id="{8CF9C930-A21A-BDEC-3F5D-120EEC1ED9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57146" y="4852058"/>
            <a:ext cx="247650" cy="24765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E9100B6-C8C7-9280-7B49-F8372793B94F}"/>
              </a:ext>
            </a:extLst>
          </p:cNvPr>
          <p:cNvSpPr txBox="1"/>
          <p:nvPr/>
        </p:nvSpPr>
        <p:spPr>
          <a:xfrm>
            <a:off x="6698844" y="5534817"/>
            <a:ext cx="4258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Recrutement de nouveaux co-équipiers.</a:t>
            </a: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2102CED9-0180-93CA-117C-86C67E62EB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51194" y="5601720"/>
            <a:ext cx="247650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5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10214</TotalTime>
  <Words>1188</Words>
  <Application>Microsoft Office PowerPoint</Application>
  <PresentationFormat>Grand écran</PresentationFormat>
  <Paragraphs>234</Paragraphs>
  <Slides>24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Roboto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sandrine bonnard</dc:creator>
  <cp:lastModifiedBy>sandrine bonnard</cp:lastModifiedBy>
  <cp:revision>103</cp:revision>
  <dcterms:created xsi:type="dcterms:W3CDTF">2024-02-20T10:22:33Z</dcterms:created>
  <dcterms:modified xsi:type="dcterms:W3CDTF">2024-07-30T05:21:17Z</dcterms:modified>
</cp:coreProperties>
</file>